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7" r:id="rId2"/>
    <p:sldId id="258" r:id="rId3"/>
    <p:sldId id="256" r:id="rId4"/>
    <p:sldId id="278" r:id="rId5"/>
    <p:sldId id="279" r:id="rId6"/>
    <p:sldId id="280" r:id="rId7"/>
    <p:sldId id="262" r:id="rId8"/>
    <p:sldId id="263" r:id="rId9"/>
    <p:sldId id="259" r:id="rId10"/>
    <p:sldId id="260" r:id="rId11"/>
    <p:sldId id="273" r:id="rId12"/>
    <p:sldId id="274" r:id="rId13"/>
    <p:sldId id="268" r:id="rId14"/>
    <p:sldId id="269" r:id="rId15"/>
    <p:sldId id="261" r:id="rId16"/>
    <p:sldId id="264" r:id="rId17"/>
    <p:sldId id="265" r:id="rId18"/>
    <p:sldId id="266" r:id="rId19"/>
    <p:sldId id="276" r:id="rId20"/>
    <p:sldId id="277" r:id="rId21"/>
    <p:sldId id="271" r:id="rId22"/>
    <p:sldId id="275" r:id="rId23"/>
    <p:sldId id="270" r:id="rId24"/>
    <p:sldId id="272" r:id="rId25"/>
    <p:sldId id="281" r:id="rId26"/>
    <p:sldId id="282" r:id="rId27"/>
    <p:sldId id="267" r:id="rId28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B3D23AE6-C7E5-445A-9113-BF9E3B9BE8E3}">
          <p14:sldIdLst>
            <p14:sldId id="257"/>
            <p14:sldId id="258"/>
            <p14:sldId id="256"/>
            <p14:sldId id="278"/>
            <p14:sldId id="279"/>
            <p14:sldId id="280"/>
            <p14:sldId id="262"/>
            <p14:sldId id="263"/>
            <p14:sldId id="259"/>
            <p14:sldId id="260"/>
            <p14:sldId id="273"/>
            <p14:sldId id="274"/>
            <p14:sldId id="268"/>
            <p14:sldId id="269"/>
            <p14:sldId id="261"/>
            <p14:sldId id="264"/>
            <p14:sldId id="265"/>
            <p14:sldId id="266"/>
            <p14:sldId id="276"/>
            <p14:sldId id="277"/>
            <p14:sldId id="271"/>
            <p14:sldId id="275"/>
            <p14:sldId id="270"/>
            <p14:sldId id="272"/>
            <p14:sldId id="281"/>
            <p14:sldId id="28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99CCFF"/>
    <a:srgbClr val="6699FF"/>
    <a:srgbClr val="666699"/>
    <a:srgbClr val="CCCCFF"/>
    <a:srgbClr val="FFCCFF"/>
    <a:srgbClr val="CCECFF"/>
    <a:srgbClr val="000000"/>
    <a:srgbClr val="C3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9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010" y="1621191"/>
            <a:ext cx="5829981" cy="3448756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010" y="5202944"/>
            <a:ext cx="5829981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73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7" y="6195762"/>
            <a:ext cx="5831755" cy="1183513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017" y="897466"/>
            <a:ext cx="5831755" cy="488183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0" y="7379274"/>
            <a:ext cx="5830874" cy="985793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2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09" y="880535"/>
            <a:ext cx="5823992" cy="4947019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1" y="6073629"/>
            <a:ext cx="5823991" cy="2299824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49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880533"/>
            <a:ext cx="5232798" cy="432308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5214491"/>
            <a:ext cx="4923168" cy="616506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6073630"/>
            <a:ext cx="5823992" cy="2291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8934" y="926971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60041" y="4439321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983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7" y="3072252"/>
            <a:ext cx="5824871" cy="362820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6717470"/>
            <a:ext cx="5823992" cy="1647597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177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009" y="880536"/>
            <a:ext cx="5823992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010" y="3016463"/>
            <a:ext cx="1855663" cy="118921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010" y="4205679"/>
            <a:ext cx="1855663" cy="41593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0244" y="3016462"/>
            <a:ext cx="1855439" cy="118921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00244" y="4205679"/>
            <a:ext cx="1856150" cy="41593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4981" y="3016462"/>
            <a:ext cx="1851306" cy="118921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86695" y="4205679"/>
            <a:ext cx="1851306" cy="41593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334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009" y="880536"/>
            <a:ext cx="5823992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4010" y="5762101"/>
            <a:ext cx="1855662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14261" y="3022117"/>
            <a:ext cx="1653779" cy="2201333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4010" y="6594480"/>
            <a:ext cx="1855662" cy="1770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020" y="5762101"/>
            <a:ext cx="1855678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570060" y="3022117"/>
            <a:ext cx="1648421" cy="2201333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98258" y="6594478"/>
            <a:ext cx="1856439" cy="1770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5051" y="5762101"/>
            <a:ext cx="1850569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585953" y="3022117"/>
            <a:ext cx="1649314" cy="2201333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84980" y="6594481"/>
            <a:ext cx="1853021" cy="177058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4540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917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880534"/>
            <a:ext cx="1430245" cy="748453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010" y="880534"/>
            <a:ext cx="4308022" cy="748453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5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24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450" y="949329"/>
            <a:ext cx="5475101" cy="4120620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450" y="5202946"/>
            <a:ext cx="5475101" cy="216693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14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1" y="880536"/>
            <a:ext cx="5823991" cy="191579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010" y="3016463"/>
            <a:ext cx="2872127" cy="534860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2539" y="3016463"/>
            <a:ext cx="2865462" cy="534860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452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1" y="880536"/>
            <a:ext cx="5823991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570" y="3016462"/>
            <a:ext cx="2700245" cy="1190095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009" y="4206557"/>
            <a:ext cx="2872805" cy="415850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423" y="3016462"/>
            <a:ext cx="2693578" cy="1190095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2" y="4206557"/>
            <a:ext cx="2866139" cy="415850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1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04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08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41" y="880533"/>
            <a:ext cx="2211884" cy="3412067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6412" y="880534"/>
            <a:ext cx="3481589" cy="7484533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41" y="4292602"/>
            <a:ext cx="2211884" cy="4072465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54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41" y="880533"/>
            <a:ext cx="3125702" cy="34120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37449" y="1096162"/>
            <a:ext cx="2225204" cy="705327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4292600"/>
            <a:ext cx="3128432" cy="4072467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0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011" y="880536"/>
            <a:ext cx="5823991" cy="1915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009" y="3027648"/>
            <a:ext cx="5823992" cy="533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9289" y="8498066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5FB03-0EEA-41AD-8DFF-BF13D856D9E5}" type="datetimeFigureOut">
              <a:rPr kumimoji="1" lang="ja-JP" altLang="en-US" smtClean="0"/>
              <a:t>2021/10/18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010" y="8498066"/>
            <a:ext cx="3753487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14132" y="8498066"/>
            <a:ext cx="423869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777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表紙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7999" cy="9906000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153955" y="3076704"/>
            <a:ext cx="454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 err="1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Portofolio</a:t>
            </a:r>
            <a:endParaRPr kumimoji="1" lang="ja-JP" altLang="en-US" sz="72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37268" y="5270938"/>
            <a:ext cx="4460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吉田学園情報ビジネス専門学校</a:t>
            </a:r>
            <a:endParaRPr kumimoji="1" lang="en-US" altLang="ja-JP" sz="2400" dirty="0" smtClean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  <a:p>
            <a:pPr algn="ctr"/>
            <a:r>
              <a:rPr lang="ja-JP" altLang="en-US" sz="2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ゲームスペシャリスト学科</a:t>
            </a:r>
            <a:endParaRPr lang="en-US" altLang="ja-JP" sz="2400" dirty="0" smtClean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  <a:p>
            <a:pPr algn="ctr"/>
            <a:endParaRPr lang="en-US" altLang="ja-JP" sz="2400" dirty="0" smtClean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  <a:p>
            <a:pPr algn="ctr"/>
            <a:r>
              <a:rPr kumimoji="1" lang="ja-JP" altLang="en-US" sz="40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管原　司</a:t>
            </a:r>
            <a:endParaRPr kumimoji="1" lang="ja-JP" altLang="en-US" sz="40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63" y="7086820"/>
            <a:ext cx="1427197" cy="14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96055" y="6934535"/>
            <a:ext cx="6640332" cy="1938299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左矢印吹き出し 40"/>
          <p:cNvSpPr/>
          <p:nvPr/>
        </p:nvSpPr>
        <p:spPr>
          <a:xfrm rot="10800000">
            <a:off x="69788" y="4192378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上矢印吹き出し 38"/>
          <p:cNvSpPr/>
          <p:nvPr/>
        </p:nvSpPr>
        <p:spPr>
          <a:xfrm>
            <a:off x="69788" y="4836288"/>
            <a:ext cx="4077375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7260" y="7446662"/>
            <a:ext cx="559540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</a:rPr>
              <a:t>初めての</a:t>
            </a:r>
            <a:r>
              <a:rPr lang="en-US" altLang="ja-JP" sz="2000" dirty="0" smtClean="0">
                <a:solidFill>
                  <a:srgbClr val="FF0000"/>
                </a:solidFill>
                <a:latin typeface="+mj-ea"/>
                <a:ea typeface="+mj-ea"/>
              </a:rPr>
              <a:t>C++</a:t>
            </a:r>
            <a:r>
              <a:rPr lang="ja-JP" altLang="en-US" sz="2000" dirty="0" smtClean="0">
                <a:solidFill>
                  <a:schemeClr val="bg1"/>
                </a:solidFill>
              </a:rPr>
              <a:t>の</a:t>
            </a:r>
            <a:r>
              <a:rPr lang="ja-JP" altLang="en-US" sz="2000" dirty="0" smtClean="0">
                <a:solidFill>
                  <a:srgbClr val="000000"/>
                </a:solidFill>
              </a:rPr>
              <a:t>ゲーム制作で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C</a:t>
            </a:r>
            <a:r>
              <a:rPr lang="ja-JP" altLang="en-US" sz="2000" dirty="0" smtClean="0">
                <a:solidFill>
                  <a:srgbClr val="FF0000"/>
                </a:solidFill>
              </a:rPr>
              <a:t>よりも効率的</a:t>
            </a:r>
            <a:r>
              <a:rPr lang="ja-JP" altLang="en-US" sz="2000" dirty="0" smtClean="0">
                <a:solidFill>
                  <a:srgbClr val="000000"/>
                </a:solidFill>
              </a:rPr>
              <a:t>で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自分の表現したいものを実装することができました。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初めてボスまでの一連の流れを作れて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自分の</a:t>
            </a:r>
            <a:r>
              <a:rPr lang="ja-JP" altLang="en-US" sz="2000" dirty="0" smtClean="0">
                <a:solidFill>
                  <a:srgbClr val="FF0000"/>
                </a:solidFill>
              </a:rPr>
              <a:t>成長</a:t>
            </a:r>
            <a:r>
              <a:rPr lang="ja-JP" altLang="en-US" sz="2000" dirty="0" smtClean="0">
                <a:solidFill>
                  <a:srgbClr val="000000"/>
                </a:solidFill>
              </a:rPr>
              <a:t>を感じられました！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234558" y="4138907"/>
            <a:ext cx="2477359" cy="268823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6" y="1312295"/>
            <a:ext cx="1732058" cy="242192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09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7" name="正方形/長方形 6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2" name="左矢印吹き出し 11"/>
          <p:cNvSpPr/>
          <p:nvPr/>
        </p:nvSpPr>
        <p:spPr>
          <a:xfrm>
            <a:off x="2567357" y="1200837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80184" y="1198279"/>
            <a:ext cx="26050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n w="12700" cmpd="sng">
                  <a:solidFill>
                    <a:srgbClr val="000000"/>
                  </a:solidFill>
                  <a:round/>
                </a:ln>
                <a:solidFill>
                  <a:srgbClr val="FF0000"/>
                </a:solidFill>
              </a:rPr>
              <a:t>ビームの処理</a:t>
            </a:r>
            <a:endParaRPr kumimoji="1" lang="ja-JP" altLang="en-US" sz="3200" b="1" dirty="0">
              <a:ln w="12700" cmpd="sng">
                <a:solidFill>
                  <a:srgbClr val="000000"/>
                </a:solidFill>
                <a:round/>
              </a:ln>
              <a:solidFill>
                <a:srgbClr val="FF0000"/>
              </a:solidFill>
            </a:endParaRPr>
          </a:p>
        </p:txBody>
      </p:sp>
      <p:sp>
        <p:nvSpPr>
          <p:cNvPr id="16" name="上矢印吹き出し 15"/>
          <p:cNvSpPr/>
          <p:nvPr/>
        </p:nvSpPr>
        <p:spPr>
          <a:xfrm>
            <a:off x="2546190" y="1801933"/>
            <a:ext cx="4165727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730745" y="2302426"/>
            <a:ext cx="405301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弾を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隙間なく発射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して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ビーム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の様に見せました</a:t>
            </a:r>
            <a:r>
              <a:rPr kumimoji="1" lang="en-US" altLang="ja-JP" sz="2000" dirty="0" smtClean="0">
                <a:solidFill>
                  <a:srgbClr val="000000"/>
                </a:solidFill>
              </a:rPr>
              <a:t>!</a:t>
            </a: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ボタンを離したら発射したビームの弾を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すべて消すよう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にしました</a:t>
            </a:r>
            <a:r>
              <a:rPr lang="ja-JP" altLang="en-US" sz="2000" dirty="0">
                <a:solidFill>
                  <a:srgbClr val="000000"/>
                </a:solidFill>
              </a:rPr>
              <a:t>。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5562" y="4228651"/>
            <a:ext cx="276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固定</a:t>
            </a:r>
            <a:r>
              <a:rPr lang="ja-JP" altLang="en-US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砲台の実装</a:t>
            </a:r>
            <a:endParaRPr kumimoji="1" lang="ja-JP" altLang="en-US" sz="2800" b="1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06082" y="5521826"/>
            <a:ext cx="3598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固定砲台の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銃口から弾が発射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する処理を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b="1" dirty="0" smtClean="0">
                <a:solidFill>
                  <a:srgbClr val="00B0F0"/>
                </a:solidFill>
              </a:rPr>
              <a:t>三角関数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を使い実装しました。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1956559" y="1203974"/>
            <a:ext cx="551978" cy="262739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2034904" y="1484072"/>
            <a:ext cx="367830" cy="1962629"/>
            <a:chOff x="1009579" y="1711550"/>
            <a:chExt cx="584639" cy="2326809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3624512"/>
              <a:ext cx="584541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677" y="3148699"/>
              <a:ext cx="584541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2690860"/>
              <a:ext cx="584541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2205287"/>
              <a:ext cx="584540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1711550"/>
              <a:ext cx="584540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36" name="グループ化 35"/>
          <p:cNvGrpSpPr/>
          <p:nvPr/>
        </p:nvGrpSpPr>
        <p:grpSpPr>
          <a:xfrm rot="19865873">
            <a:off x="4397081" y="4540808"/>
            <a:ext cx="2043070" cy="861937"/>
            <a:chOff x="4634255" y="5045496"/>
            <a:chExt cx="1614070" cy="650326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84372" y="4631869"/>
              <a:ext cx="650326" cy="1477580"/>
            </a:xfrm>
            <a:prstGeom prst="rect">
              <a:avLst/>
            </a:prstGeom>
          </p:spPr>
        </p:pic>
        <p:sp>
          <p:nvSpPr>
            <p:cNvPr id="29" name="フローチャート: 結合子 28"/>
            <p:cNvSpPr/>
            <p:nvPr/>
          </p:nvSpPr>
          <p:spPr>
            <a:xfrm>
              <a:off x="5662254" y="5287689"/>
              <a:ext cx="134112" cy="14145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結合子 29"/>
            <p:cNvSpPr/>
            <p:nvPr/>
          </p:nvSpPr>
          <p:spPr>
            <a:xfrm>
              <a:off x="4634255" y="5293768"/>
              <a:ext cx="134112" cy="14145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756524" y="5358418"/>
              <a:ext cx="910726" cy="606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テキスト ボックス 34"/>
          <p:cNvSpPr txBox="1"/>
          <p:nvPr/>
        </p:nvSpPr>
        <p:spPr>
          <a:xfrm>
            <a:off x="4294903" y="5509319"/>
            <a:ext cx="244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00B0F0"/>
                </a:solidFill>
              </a:rPr>
              <a:t>中心からの距離と角度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229985" y="5838479"/>
            <a:ext cx="255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 err="1" smtClean="0">
                <a:solidFill>
                  <a:srgbClr val="FF0000"/>
                </a:solidFill>
              </a:rPr>
              <a:t>PosX</a:t>
            </a:r>
            <a:r>
              <a:rPr lang="en-US" altLang="ja-JP" sz="1050" dirty="0" smtClean="0">
                <a:solidFill>
                  <a:srgbClr val="FF0000"/>
                </a:solidFill>
              </a:rPr>
              <a:t> = </a:t>
            </a:r>
            <a:r>
              <a:rPr lang="ja-JP" altLang="en-US" sz="1050" dirty="0" smtClean="0">
                <a:solidFill>
                  <a:srgbClr val="FF0000"/>
                </a:solidFill>
              </a:rPr>
              <a:t>位置座標</a:t>
            </a:r>
            <a:r>
              <a:rPr lang="en-US" altLang="ja-JP" sz="1050" dirty="0" smtClean="0">
                <a:solidFill>
                  <a:srgbClr val="FF0000"/>
                </a:solidFill>
              </a:rPr>
              <a:t>X</a:t>
            </a:r>
            <a:r>
              <a:rPr lang="ja-JP" altLang="en-US" sz="1050" dirty="0" smtClean="0">
                <a:solidFill>
                  <a:srgbClr val="FF0000"/>
                </a:solidFill>
              </a:rPr>
              <a:t> </a:t>
            </a:r>
            <a:r>
              <a:rPr lang="en-US" altLang="ja-JP" sz="1050" dirty="0" smtClean="0">
                <a:solidFill>
                  <a:srgbClr val="FF0000"/>
                </a:solidFill>
              </a:rPr>
              <a:t>+ </a:t>
            </a:r>
            <a:r>
              <a:rPr lang="en-US" altLang="ja-JP" sz="1050" dirty="0" err="1" smtClean="0">
                <a:solidFill>
                  <a:srgbClr val="FF0000"/>
                </a:solidFill>
              </a:rPr>
              <a:t>cosf</a:t>
            </a:r>
            <a:r>
              <a:rPr lang="en-US" altLang="ja-JP" sz="1050" dirty="0" smtClean="0">
                <a:solidFill>
                  <a:srgbClr val="FF0000"/>
                </a:solidFill>
              </a:rPr>
              <a:t>(</a:t>
            </a:r>
            <a:r>
              <a:rPr lang="ja-JP" altLang="en-US" sz="1050" dirty="0" smtClean="0">
                <a:solidFill>
                  <a:srgbClr val="00B0F0"/>
                </a:solidFill>
              </a:rPr>
              <a:t>角度</a:t>
            </a:r>
            <a:r>
              <a:rPr lang="en-US" altLang="ja-JP" sz="1050" dirty="0" smtClean="0">
                <a:solidFill>
                  <a:srgbClr val="FF0000"/>
                </a:solidFill>
              </a:rPr>
              <a:t>) * </a:t>
            </a:r>
            <a:r>
              <a:rPr lang="ja-JP" altLang="en-US" sz="1050" dirty="0">
                <a:solidFill>
                  <a:srgbClr val="00B0F0"/>
                </a:solidFill>
              </a:rPr>
              <a:t>距離</a:t>
            </a:r>
            <a:r>
              <a:rPr lang="ja-JP" altLang="en-US" sz="1200" dirty="0" smtClean="0">
                <a:solidFill>
                  <a:srgbClr val="FF0000"/>
                </a:solidFill>
              </a:rPr>
              <a:t>　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242734" y="6148065"/>
            <a:ext cx="251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 err="1" smtClean="0">
                <a:solidFill>
                  <a:srgbClr val="FF0000"/>
                </a:solidFill>
              </a:rPr>
              <a:t>PosY</a:t>
            </a:r>
            <a:r>
              <a:rPr lang="en-US" altLang="ja-JP" sz="1050" dirty="0" smtClean="0">
                <a:solidFill>
                  <a:srgbClr val="FF0000"/>
                </a:solidFill>
              </a:rPr>
              <a:t> = </a:t>
            </a:r>
            <a:r>
              <a:rPr lang="ja-JP" altLang="en-US" sz="1050" dirty="0" smtClean="0">
                <a:solidFill>
                  <a:srgbClr val="FF0000"/>
                </a:solidFill>
              </a:rPr>
              <a:t>位置座標</a:t>
            </a:r>
            <a:r>
              <a:rPr lang="en-US" altLang="ja-JP" sz="1050" dirty="0" smtClean="0">
                <a:solidFill>
                  <a:srgbClr val="FF0000"/>
                </a:solidFill>
              </a:rPr>
              <a:t>Y + </a:t>
            </a:r>
            <a:r>
              <a:rPr lang="en-US" altLang="ja-JP" sz="1050" dirty="0" err="1" smtClean="0">
                <a:solidFill>
                  <a:srgbClr val="FF0000"/>
                </a:solidFill>
              </a:rPr>
              <a:t>sinf</a:t>
            </a:r>
            <a:r>
              <a:rPr lang="en-US" altLang="ja-JP" sz="1050" dirty="0" smtClean="0">
                <a:solidFill>
                  <a:srgbClr val="FF0000"/>
                </a:solidFill>
              </a:rPr>
              <a:t>(</a:t>
            </a:r>
            <a:r>
              <a:rPr lang="ja-JP" altLang="en-US" sz="1050" dirty="0" smtClean="0">
                <a:solidFill>
                  <a:srgbClr val="00B0F0"/>
                </a:solidFill>
              </a:rPr>
              <a:t>角度</a:t>
            </a:r>
            <a:r>
              <a:rPr lang="en-US" altLang="ja-JP" sz="1050" dirty="0" smtClean="0">
                <a:solidFill>
                  <a:srgbClr val="FF0000"/>
                </a:solidFill>
              </a:rPr>
              <a:t>) * </a:t>
            </a:r>
            <a:r>
              <a:rPr lang="ja-JP" altLang="en-US" sz="1050" dirty="0">
                <a:solidFill>
                  <a:srgbClr val="00B0F0"/>
                </a:solidFill>
              </a:rPr>
              <a:t>距離</a:t>
            </a:r>
            <a:r>
              <a:rPr lang="ja-JP" altLang="en-US" sz="1050" dirty="0" smtClean="0">
                <a:solidFill>
                  <a:srgbClr val="FF0000"/>
                </a:solidFill>
              </a:rPr>
              <a:t>　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820809" y="-1352"/>
            <a:ext cx="5162392" cy="830997"/>
          </a:xfrm>
          <a:prstGeom prst="rect">
            <a:avLst/>
          </a:prstGeom>
          <a:noFill/>
          <a:effectLst>
            <a:reflection stA="50000" endPos="18000" dist="889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8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943425" y="6976483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05839" y="7162800"/>
            <a:ext cx="6640332" cy="1718265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97906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05876" y="66299"/>
            <a:ext cx="1701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Unity</a:t>
            </a:r>
            <a:endParaRPr kumimoji="1" lang="ja-JP" altLang="en-US" sz="44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7" y="1921811"/>
            <a:ext cx="3089655" cy="1898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7" y="5172417"/>
            <a:ext cx="3109261" cy="1828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63" y="3352800"/>
            <a:ext cx="2956132" cy="2558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テキスト ボックス 13"/>
          <p:cNvSpPr txBox="1"/>
          <p:nvPr/>
        </p:nvSpPr>
        <p:spPr>
          <a:xfrm>
            <a:off x="255953" y="1187965"/>
            <a:ext cx="2907081" cy="707231"/>
          </a:xfrm>
          <a:prstGeom prst="downArrowCallou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err="1" smtClean="0">
                <a:solidFill>
                  <a:srgbClr val="FF0000"/>
                </a:solidFill>
              </a:rPr>
              <a:t>FlappyBird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00449" y="4395183"/>
            <a:ext cx="2607275" cy="707231"/>
          </a:xfrm>
          <a:prstGeom prst="downArrowCallou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</a:rPr>
              <a:t>五目並</a:t>
            </a:r>
            <a:r>
              <a:rPr lang="ja-JP" altLang="en-US" sz="2400" dirty="0" smtClean="0">
                <a:solidFill>
                  <a:srgbClr val="FF0000"/>
                </a:solidFill>
              </a:rPr>
              <a:t>べ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377203" y="2673711"/>
            <a:ext cx="3394852" cy="707231"/>
          </a:xfrm>
          <a:prstGeom prst="downArrowCallou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</a:rPr>
              <a:t>パズル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ゲーム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80952" y="7520350"/>
            <a:ext cx="5831222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色々</a:t>
            </a:r>
            <a:r>
              <a:rPr lang="ja-JP" altLang="en-US" sz="2000" dirty="0" smtClean="0">
                <a:solidFill>
                  <a:schemeClr val="bg1"/>
                </a:solidFill>
              </a:rPr>
              <a:t>なジャンルのゲームを作らせて貰ったので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C#</a:t>
            </a:r>
            <a:r>
              <a:rPr lang="ja-JP" altLang="en-US" sz="2000" dirty="0" smtClean="0">
                <a:solidFill>
                  <a:schemeClr val="bg1"/>
                </a:solidFill>
              </a:rPr>
              <a:t>と</a:t>
            </a:r>
            <a:r>
              <a:rPr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Unity</a:t>
            </a:r>
            <a:r>
              <a:rPr lang="ja-JP" altLang="en-US" sz="2000" dirty="0" smtClean="0">
                <a:solidFill>
                  <a:schemeClr val="bg1"/>
                </a:solidFill>
              </a:rPr>
              <a:t>の基本的な操作を学ぶことができました。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自分で書くのが難しい処理も関数で用意されていて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Unity</a:t>
            </a:r>
            <a:r>
              <a:rPr lang="ja-JP" altLang="en-US" sz="2000" dirty="0" smtClean="0">
                <a:solidFill>
                  <a:schemeClr val="bg1"/>
                </a:solidFill>
              </a:rPr>
              <a:t>の便利さを実感しました</a:t>
            </a:r>
            <a:r>
              <a:rPr lang="ja-JP" altLang="en-US" sz="2000" dirty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7906" y="9309058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954468" y="7134394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8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/>
        </p:nvSpPr>
        <p:spPr>
          <a:xfrm>
            <a:off x="149506" y="6931772"/>
            <a:ext cx="6550947" cy="213602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吹き出し 18"/>
          <p:cNvSpPr/>
          <p:nvPr/>
        </p:nvSpPr>
        <p:spPr>
          <a:xfrm>
            <a:off x="149507" y="4792773"/>
            <a:ext cx="3928222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8" name="左矢印吹き出し 17"/>
          <p:cNvSpPr/>
          <p:nvPr/>
        </p:nvSpPr>
        <p:spPr>
          <a:xfrm rot="10800000">
            <a:off x="149507" y="4184712"/>
            <a:ext cx="3928221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吹き出し 16"/>
          <p:cNvSpPr/>
          <p:nvPr/>
        </p:nvSpPr>
        <p:spPr>
          <a:xfrm>
            <a:off x="2751331" y="1943498"/>
            <a:ext cx="3949123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6" name="左矢印吹き出し 15"/>
          <p:cNvSpPr/>
          <p:nvPr/>
        </p:nvSpPr>
        <p:spPr>
          <a:xfrm>
            <a:off x="2646736" y="1355014"/>
            <a:ext cx="4038269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213343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lang="ja-JP" altLang="en-US" sz="4800" dirty="0"/>
          </a:p>
        </p:txBody>
      </p:sp>
      <p:sp>
        <p:nvSpPr>
          <p:cNvPr id="9" name="正方形/長方形 8"/>
          <p:cNvSpPr/>
          <p:nvPr/>
        </p:nvSpPr>
        <p:spPr>
          <a:xfrm>
            <a:off x="3156667" y="57873"/>
            <a:ext cx="37673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400" dirty="0" err="1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UnrealEngine</a:t>
            </a:r>
            <a:endParaRPr lang="ja-JP" altLang="en-US" sz="44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" y="1433835"/>
            <a:ext cx="2500508" cy="241525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テキスト ボックス 2"/>
          <p:cNvSpPr txBox="1"/>
          <p:nvPr/>
        </p:nvSpPr>
        <p:spPr>
          <a:xfrm>
            <a:off x="304499" y="7313724"/>
            <a:ext cx="6380506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初めてのビジュアルプログラミングで</a:t>
            </a:r>
            <a:r>
              <a:rPr lang="ja-JP" altLang="en-US" sz="2000" dirty="0" smtClean="0">
                <a:solidFill>
                  <a:srgbClr val="000000"/>
                </a:solidFill>
              </a:rPr>
              <a:t>ソースコードを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一切書かないで</a:t>
            </a:r>
            <a:r>
              <a:rPr lang="ja-JP" altLang="en-US" sz="2000" dirty="0" smtClean="0">
                <a:solidFill>
                  <a:schemeClr val="bg1"/>
                </a:solidFill>
              </a:rPr>
              <a:t>処理を実装できることに驚きました。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物理</a:t>
            </a:r>
            <a:r>
              <a:rPr lang="ja-JP" altLang="en-US" sz="2000" dirty="0" smtClean="0">
                <a:solidFill>
                  <a:schemeClr val="bg1"/>
                </a:solidFill>
              </a:rPr>
              <a:t>の処理や当たり判定など実装に時間のかかる処理を効率的に</a:t>
            </a:r>
            <a:r>
              <a:rPr lang="ja-JP" altLang="en-US" sz="2000" dirty="0">
                <a:solidFill>
                  <a:schemeClr val="bg1"/>
                </a:solidFill>
              </a:rPr>
              <a:t>導入</a:t>
            </a:r>
            <a:r>
              <a:rPr lang="ja-JP" altLang="en-US" sz="2000" dirty="0" smtClean="0">
                <a:solidFill>
                  <a:schemeClr val="bg1"/>
                </a:solidFill>
              </a:rPr>
              <a:t>することができるので、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様々な会社のゲーム開発に採用されるのだと思いました</a:t>
            </a:r>
            <a:r>
              <a:rPr lang="ja-JP" altLang="en-US" sz="2000" dirty="0">
                <a:solidFill>
                  <a:schemeClr val="bg1"/>
                </a:solidFill>
              </a:rPr>
              <a:t>。</a:t>
            </a:r>
            <a:endParaRPr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71377" y="2288903"/>
            <a:ext cx="3829077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ブループリントで呼んで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繋ぐだけ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で実装できて簡単でしたが、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書いた方が早いなと思う時もあり</a:t>
            </a:r>
            <a:r>
              <a:rPr lang="ja-JP" altLang="en-US" sz="2000" dirty="0">
                <a:solidFill>
                  <a:schemeClr val="bg1"/>
                </a:solidFill>
              </a:rPr>
              <a:t>、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便利なところと不便なところ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が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わかりました。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11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00" y="4243071"/>
            <a:ext cx="2539305" cy="211673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テキスト ボックス 12"/>
          <p:cNvSpPr txBox="1"/>
          <p:nvPr/>
        </p:nvSpPr>
        <p:spPr>
          <a:xfrm>
            <a:off x="3680987" y="1397829"/>
            <a:ext cx="2324791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ブループリント</a:t>
            </a:r>
            <a:endParaRPr kumimoji="1" lang="ja-JP" altLang="en-US" sz="2800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4495" y="4215148"/>
            <a:ext cx="1874949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当たり判定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9507" y="5439220"/>
            <a:ext cx="4101217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立方体や球体に設定できるうえに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自分で</a:t>
            </a:r>
            <a:r>
              <a:rPr lang="ja-JP" altLang="en-US" sz="2000" dirty="0" smtClean="0">
                <a:solidFill>
                  <a:srgbClr val="FF0000"/>
                </a:solidFill>
              </a:rPr>
              <a:t>簡単に大きさを変えたり移動</a:t>
            </a:r>
            <a:r>
              <a:rPr lang="ja-JP" altLang="en-US" sz="2000" dirty="0" smtClean="0">
                <a:solidFill>
                  <a:schemeClr val="bg1"/>
                </a:solidFill>
              </a:rPr>
              <a:t>できる事に驚きました。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81468" y="6923851"/>
            <a:ext cx="95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12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lang="ja-JP" altLang="en-US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73682" y="141788"/>
            <a:ext cx="436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</a:t>
            </a:r>
            <a:r>
              <a:rPr kumimoji="1" lang="ja-JP" altLang="en-US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タッチナンバー</a:t>
            </a:r>
            <a:r>
              <a:rPr kumimoji="1"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』</a:t>
            </a:r>
            <a:endParaRPr kumimoji="1" lang="ja-JP" altLang="en-US" sz="36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" y="1203924"/>
            <a:ext cx="6648810" cy="2512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グループ化 12"/>
          <p:cNvGrpSpPr/>
          <p:nvPr/>
        </p:nvGrpSpPr>
        <p:grpSpPr>
          <a:xfrm>
            <a:off x="-194613" y="3765618"/>
            <a:ext cx="7008028" cy="1437454"/>
            <a:chOff x="-186341" y="4547881"/>
            <a:chExt cx="7008028" cy="1667069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-186341" y="4547881"/>
              <a:ext cx="7008028" cy="1667069"/>
              <a:chOff x="2792833" y="4553420"/>
              <a:chExt cx="3980228" cy="1667069"/>
            </a:xfrm>
          </p:grpSpPr>
          <p:sp>
            <p:nvSpPr>
              <p:cNvPr id="18" name="正方形/長方形 17"/>
              <p:cNvSpPr/>
              <p:nvPr/>
            </p:nvSpPr>
            <p:spPr>
              <a:xfrm>
                <a:off x="2960579" y="4553420"/>
                <a:ext cx="3812482" cy="1667069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3860916" y="5185045"/>
                <a:ext cx="1363597" cy="464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 smtClean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rPr>
                  <a:t>VisualStudio2015</a:t>
                </a:r>
                <a:endParaRPr kumimoji="1" lang="ja-JP" altLang="en-US" sz="2000" b="1" dirty="0">
                  <a:ln cmpd="sng">
                    <a:solidFill>
                      <a:srgbClr val="7030A0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5267990" y="5185045"/>
                <a:ext cx="716756" cy="464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dirty="0" smtClean="0">
                    <a:ln>
                      <a:solidFill>
                        <a:srgbClr val="92D050"/>
                      </a:solidFill>
                    </a:ln>
                  </a:rPr>
                  <a:t>DirectX9</a:t>
                </a:r>
                <a:endParaRPr kumimoji="1" lang="ja-JP" altLang="en-US" sz="2000" dirty="0">
                  <a:ln>
                    <a:solidFill>
                      <a:srgbClr val="92D050"/>
                    </a:solidFill>
                  </a:ln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2901663" y="5122234"/>
                <a:ext cx="1100759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開発環境</a:t>
                </a:r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：</a:t>
                </a:r>
                <a:r>
                  <a:rPr kumimoji="1" lang="ja-JP" altLang="en-US" sz="2400" dirty="0" smtClean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</a:t>
                </a:r>
                <a:endParaRPr kumimoji="1" lang="ja-JP" altLang="en-US" sz="2400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2792833" y="5572018"/>
                <a:ext cx="1886147" cy="5354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使用言語</a:t>
                </a:r>
                <a:r>
                  <a:rPr lang="ja-JP" altLang="en-US" sz="2400" dirty="0" smtClean="0">
                    <a:ln>
                      <a:solidFill>
                        <a:srgbClr val="0070C0"/>
                      </a:solidFill>
                    </a:ln>
                  </a:rPr>
                  <a:t>　：</a:t>
                </a:r>
                <a:r>
                  <a:rPr lang="ja-JP" altLang="en-US" dirty="0">
                    <a:ln>
                      <a:solidFill>
                        <a:srgbClr val="0070C0"/>
                      </a:solidFill>
                    </a:ln>
                  </a:rPr>
                  <a:t>　</a:t>
                </a:r>
                <a:r>
                  <a:rPr lang="en-US" altLang="ja-JP" sz="2000" dirty="0" smtClean="0">
                    <a:ln>
                      <a:solidFill>
                        <a:srgbClr val="0070C0"/>
                      </a:solidFill>
                    </a:ln>
                  </a:rPr>
                  <a:t>C</a:t>
                </a:r>
                <a:r>
                  <a:rPr lang="en-US" altLang="ja-JP" dirty="0" smtClean="0">
                    <a:ln>
                      <a:solidFill>
                        <a:srgbClr val="0070C0"/>
                      </a:solidFill>
                    </a:ln>
                  </a:rPr>
                  <a:t>,</a:t>
                </a:r>
                <a:r>
                  <a:rPr lang="en-US" altLang="ja-JP" sz="2000" dirty="0" smtClean="0">
                    <a:ln w="3175">
                      <a:solidFill>
                        <a:srgbClr val="0070C0"/>
                      </a:solidFill>
                    </a:ln>
                  </a:rPr>
                  <a:t>C++</a:t>
                </a:r>
                <a:endParaRPr lang="ja-JP" altLang="en-US" sz="2000" dirty="0">
                  <a:ln w="3175">
                    <a:solidFill>
                      <a:srgbClr val="0070C0"/>
                    </a:solidFill>
                  </a:ln>
                </a:endParaRPr>
              </a:p>
            </p:txBody>
          </p:sp>
        </p:grpSp>
        <p:sp>
          <p:nvSpPr>
            <p:cNvPr id="16" name="テキスト ボックス 15"/>
            <p:cNvSpPr txBox="1"/>
            <p:nvPr/>
          </p:nvSpPr>
          <p:spPr>
            <a:xfrm>
              <a:off x="103423" y="4655030"/>
              <a:ext cx="24589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/>
                <a:t>制作期間　：　</a:t>
              </a:r>
              <a:endParaRPr kumimoji="1" lang="ja-JP" altLang="en-US" sz="2400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759297" y="4715330"/>
              <a:ext cx="1566937" cy="5354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 smtClean="0">
                  <a:ln>
                    <a:solidFill>
                      <a:schemeClr val="bg1"/>
                    </a:solidFill>
                  </a:ln>
                </a:rPr>
                <a:t>2~3</a:t>
              </a:r>
              <a:r>
                <a:rPr lang="ja-JP" altLang="en-US" sz="2400" b="1" dirty="0" smtClean="0">
                  <a:ln>
                    <a:solidFill>
                      <a:schemeClr val="bg1"/>
                    </a:solidFill>
                  </a:ln>
                </a:rPr>
                <a:t>週間</a:t>
              </a:r>
              <a:endParaRPr kumimoji="1" lang="ja-JP" altLang="en-US" sz="2400" b="1" dirty="0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4" name="正方形/長方形 23"/>
          <p:cNvSpPr/>
          <p:nvPr/>
        </p:nvSpPr>
        <p:spPr>
          <a:xfrm>
            <a:off x="105710" y="5799709"/>
            <a:ext cx="6699433" cy="90099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1841" y="5257232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24648" y="5830878"/>
            <a:ext cx="4540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00"/>
                </a:solidFill>
              </a:rPr>
              <a:t>1~25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の数字を順番にクリックして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000000"/>
                </a:solidFill>
              </a:rPr>
              <a:t>その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タイムを競うゲーム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です。</a:t>
            </a:r>
            <a:endParaRPr kumimoji="1" lang="ja-JP" altLang="en-US" sz="2400" dirty="0">
              <a:solidFill>
                <a:srgbClr val="000000"/>
              </a:solidFill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5" y="7175567"/>
            <a:ext cx="1849780" cy="1040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64" y="7135150"/>
            <a:ext cx="1807618" cy="103184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右矢印 28"/>
          <p:cNvSpPr/>
          <p:nvPr/>
        </p:nvSpPr>
        <p:spPr>
          <a:xfrm>
            <a:off x="2968805" y="7393138"/>
            <a:ext cx="914400" cy="5791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434720" y="6740540"/>
            <a:ext cx="2359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順番にクリックして</a:t>
            </a:r>
            <a:endParaRPr kumimoji="1" lang="ja-JP" altLang="en-US" sz="2000" dirty="0"/>
          </a:p>
        </p:txBody>
      </p:sp>
      <p:sp>
        <p:nvSpPr>
          <p:cNvPr id="33" name="下矢印 32"/>
          <p:cNvSpPr/>
          <p:nvPr/>
        </p:nvSpPr>
        <p:spPr>
          <a:xfrm>
            <a:off x="4313416" y="8262150"/>
            <a:ext cx="1521118" cy="41624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00730" y="8803867"/>
            <a:ext cx="298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タイムが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ランキング</a:t>
            </a:r>
            <a:r>
              <a:rPr kumimoji="1" lang="ja-JP" altLang="en-US" sz="2400" dirty="0" smtClean="0"/>
              <a:t>で出てくる</a:t>
            </a:r>
            <a:endParaRPr kumimoji="1" lang="ja-JP" altLang="en-US" sz="24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6" y="8724746"/>
            <a:ext cx="1849779" cy="100372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08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239024" y="6200221"/>
            <a:ext cx="6420026" cy="2728096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矢印吹き出し 18"/>
          <p:cNvSpPr/>
          <p:nvPr/>
        </p:nvSpPr>
        <p:spPr>
          <a:xfrm rot="10800000">
            <a:off x="239023" y="4687695"/>
            <a:ext cx="3566858" cy="750894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吹き出し 17"/>
          <p:cNvSpPr/>
          <p:nvPr/>
        </p:nvSpPr>
        <p:spPr>
          <a:xfrm>
            <a:off x="2022452" y="1984558"/>
            <a:ext cx="4636598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4" name="左矢印吹き出し 13"/>
          <p:cNvSpPr/>
          <p:nvPr/>
        </p:nvSpPr>
        <p:spPr>
          <a:xfrm>
            <a:off x="2100227" y="1355759"/>
            <a:ext cx="4535351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9172" y="6772888"/>
            <a:ext cx="5759729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簡単なゲームではありますが、サーバーを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実装することができまし</a:t>
            </a:r>
            <a:r>
              <a:rPr lang="ja-JP" altLang="en-US" sz="2000" dirty="0">
                <a:solidFill>
                  <a:schemeClr val="bg1"/>
                </a:solidFill>
              </a:rPr>
              <a:t>た</a:t>
            </a:r>
            <a:r>
              <a:rPr lang="ja-JP" altLang="en-US" sz="2000" dirty="0" smtClean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初めてオンライン周りの勉強</a:t>
            </a:r>
            <a:r>
              <a:rPr lang="ja-JP" altLang="en-US" sz="2000" dirty="0" smtClean="0">
                <a:solidFill>
                  <a:schemeClr val="bg1"/>
                </a:solidFill>
              </a:rPr>
              <a:t>をして最初は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ソケットやスレッドなどわからないことだらけでしたが、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少しわかるようになってからは、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スムーズに進める</a:t>
            </a:r>
            <a:r>
              <a:rPr lang="ja-JP" altLang="en-US" sz="2000" dirty="0" smtClean="0">
                <a:solidFill>
                  <a:schemeClr val="bg1"/>
                </a:solidFill>
              </a:rPr>
              <a:t>ことができました。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13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2621280" y="97078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00227" y="2344200"/>
            <a:ext cx="4481048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ランキングをサーバーで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管理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しています</a:t>
            </a:r>
            <a:r>
              <a:rPr lang="ja-JP" altLang="en-US" sz="2000" dirty="0" smtClean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クライアント側から送られてきたタイムを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サーバー側でテキストファイルに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書き込み</a:t>
            </a:r>
            <a:r>
              <a:rPr lang="ja-JP" altLang="en-US" sz="2000" dirty="0" smtClean="0">
                <a:solidFill>
                  <a:schemeClr val="bg1"/>
                </a:solidFill>
              </a:rPr>
              <a:t>、</a:t>
            </a:r>
            <a:r>
              <a:rPr lang="ja-JP" altLang="en-US" sz="2000" dirty="0" smtClean="0">
                <a:solidFill>
                  <a:srgbClr val="FF0000"/>
                </a:solidFill>
              </a:rPr>
              <a:t>並び替えて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クライアント側に送っています。</a:t>
            </a:r>
            <a:endParaRPr lang="en-US" altLang="ja-JP" sz="2000" dirty="0">
              <a:solidFill>
                <a:schemeClr val="bg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4" y="4081044"/>
            <a:ext cx="2731634" cy="20594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6" name="テキスト ボックス 15"/>
          <p:cNvSpPr txBox="1"/>
          <p:nvPr/>
        </p:nvSpPr>
        <p:spPr>
          <a:xfrm>
            <a:off x="869190" y="4709199"/>
            <a:ext cx="2259580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Microsoft Azure</a:t>
            </a:r>
            <a:r>
              <a:rPr lang="ja-JP" altLang="en-US" sz="2000" dirty="0">
                <a:solidFill>
                  <a:schemeClr val="bg1"/>
                </a:solidFill>
              </a:rPr>
              <a:t>を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使って実装しました。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5" y="1193272"/>
            <a:ext cx="1590417" cy="2810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3690224" y="1389256"/>
            <a:ext cx="15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サーバー</a:t>
            </a:r>
            <a:endParaRPr kumimoji="1" lang="ja-JP" altLang="en-US" sz="2800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73778" y="6259701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7" y="1214144"/>
            <a:ext cx="6602676" cy="2841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14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10" name="正方形/長方形 9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3" name="正方形/長方形 12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1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756147" y="97078"/>
            <a:ext cx="295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『Ghost』</a:t>
            </a:r>
            <a:endParaRPr kumimoji="1" lang="ja-JP" altLang="en-US" sz="44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-535487" y="4309316"/>
            <a:ext cx="7376459" cy="2066770"/>
            <a:chOff x="-535487" y="4309316"/>
            <a:chExt cx="7376459" cy="2066770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-535487" y="4309316"/>
              <a:ext cx="7323664" cy="2066770"/>
              <a:chOff x="-515767" y="4547881"/>
              <a:chExt cx="7337453" cy="166706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-515767" y="4547881"/>
                <a:ext cx="7337453" cy="1667069"/>
                <a:chOff x="2605735" y="4553420"/>
                <a:chExt cx="4167326" cy="1667069"/>
              </a:xfrm>
            </p:grpSpPr>
            <p:sp>
              <p:nvSpPr>
                <p:cNvPr id="19" name="正方形/長方形 18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5228433" y="5185045"/>
                  <a:ext cx="717170" cy="322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05735" y="5583900"/>
                  <a:ext cx="1886147" cy="4709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>
                        <a:solidFill>
                          <a:srgbClr val="0070C0"/>
                        </a:solidFill>
                      </a:ln>
                    </a:rPr>
                    <a:t>C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7" name="テキスト ボックス 16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1742447" y="4666221"/>
                <a:ext cx="1566937" cy="372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1~2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24" name="テキスト ボックス 23"/>
            <p:cNvSpPr txBox="1"/>
            <p:nvPr/>
          </p:nvSpPr>
          <p:spPr>
            <a:xfrm>
              <a:off x="2601844" y="4470718"/>
              <a:ext cx="4239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アクション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-2995" y="6548939"/>
            <a:ext cx="6860995" cy="1780079"/>
            <a:chOff x="-2995" y="6548939"/>
            <a:chExt cx="6860995" cy="178007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-2995" y="6548939"/>
              <a:ext cx="2503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 dirty="0" smtClean="0">
                  <a:ln>
                    <a:solidFill>
                      <a:srgbClr val="000000"/>
                    </a:solidFill>
                  </a:ln>
                  <a:solidFill>
                    <a:srgbClr val="FFFF00"/>
                  </a:solidFill>
                </a:rPr>
                <a:t>ゲーム概要</a:t>
              </a:r>
              <a:endParaRPr kumimoji="1" lang="ja-JP" altLang="en-US" sz="3200" dirty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endParaRPr>
            </a:p>
          </p:txBody>
        </p:sp>
        <p:grpSp>
          <p:nvGrpSpPr>
            <p:cNvPr id="8" name="グループ化 7"/>
            <p:cNvGrpSpPr/>
            <p:nvPr/>
          </p:nvGrpSpPr>
          <p:grpSpPr>
            <a:xfrm>
              <a:off x="90952" y="7236957"/>
              <a:ext cx="6767048" cy="1092061"/>
              <a:chOff x="28301" y="6993321"/>
              <a:chExt cx="6767048" cy="900990"/>
            </a:xfrm>
          </p:grpSpPr>
          <p:sp>
            <p:nvSpPr>
              <p:cNvPr id="25" name="角丸四角形 24"/>
              <p:cNvSpPr/>
              <p:nvPr/>
            </p:nvSpPr>
            <p:spPr>
              <a:xfrm>
                <a:off x="28301" y="6993321"/>
                <a:ext cx="6699433" cy="900990"/>
              </a:xfrm>
              <a:prstGeom prst="rect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199372" y="7227832"/>
                <a:ext cx="6595977" cy="380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3D</a:t>
                </a:r>
                <a:r>
                  <a:rPr kumimoji="1" lang="ja-JP" altLang="en-US" sz="2400" dirty="0" smtClean="0">
                    <a:solidFill>
                      <a:srgbClr val="FF0000"/>
                    </a:solidFill>
                  </a:rPr>
                  <a:t>アクションゲーム</a:t>
                </a:r>
                <a:r>
                  <a:rPr kumimoji="1" lang="ja-JP" altLang="en-US" sz="2400" dirty="0" smtClean="0">
                    <a:solidFill>
                      <a:schemeClr val="bg1"/>
                    </a:solidFill>
                  </a:rPr>
                  <a:t>です。敵を全て倒すとクリア</a:t>
                </a:r>
                <a:endParaRPr kumimoji="1" lang="ja-JP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7" name="図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45" y="8432261"/>
            <a:ext cx="2607190" cy="131107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67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/>
          <p:cNvSpPr/>
          <p:nvPr/>
        </p:nvSpPr>
        <p:spPr>
          <a:xfrm>
            <a:off x="143547" y="7289555"/>
            <a:ext cx="6665816" cy="177048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上矢印吹き出し 49"/>
          <p:cNvSpPr/>
          <p:nvPr/>
        </p:nvSpPr>
        <p:spPr>
          <a:xfrm>
            <a:off x="132035" y="5128648"/>
            <a:ext cx="3928222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49" name="左矢印吹き出し 48"/>
          <p:cNvSpPr/>
          <p:nvPr/>
        </p:nvSpPr>
        <p:spPr>
          <a:xfrm rot="10800000">
            <a:off x="168800" y="4496662"/>
            <a:ext cx="4057263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吹き出し 20"/>
          <p:cNvSpPr/>
          <p:nvPr/>
        </p:nvSpPr>
        <p:spPr>
          <a:xfrm>
            <a:off x="2597692" y="1966487"/>
            <a:ext cx="4095128" cy="2109205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9" name="左矢印吹き出し 18"/>
          <p:cNvSpPr/>
          <p:nvPr/>
        </p:nvSpPr>
        <p:spPr>
          <a:xfrm>
            <a:off x="2585000" y="1340829"/>
            <a:ext cx="4107819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233" y="7653335"/>
            <a:ext cx="6351569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</a:rPr>
              <a:t>初めての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3D</a:t>
            </a:r>
            <a:r>
              <a:rPr lang="ja-JP" altLang="en-US" sz="2000" dirty="0" smtClean="0">
                <a:solidFill>
                  <a:srgbClr val="000000"/>
                </a:solidFill>
              </a:rPr>
              <a:t>で</a:t>
            </a:r>
            <a:r>
              <a:rPr lang="ja-JP" altLang="en-US" sz="2000" dirty="0" smtClean="0">
                <a:solidFill>
                  <a:srgbClr val="0070C0"/>
                </a:solidFill>
              </a:rPr>
              <a:t>躓く</a:t>
            </a:r>
            <a:r>
              <a:rPr lang="ja-JP" altLang="en-US" sz="2000" dirty="0" smtClean="0">
                <a:solidFill>
                  <a:srgbClr val="000000"/>
                </a:solidFill>
              </a:rPr>
              <a:t>ことが多く、あまり自分の思ったものを実装することはできませんでした。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今回で</a:t>
            </a:r>
            <a:r>
              <a:rPr lang="ja-JP" altLang="en-US" sz="2000" dirty="0" smtClean="0">
                <a:solidFill>
                  <a:srgbClr val="FF0000"/>
                </a:solidFill>
              </a:rPr>
              <a:t>カメラ</a:t>
            </a:r>
            <a:r>
              <a:rPr lang="ja-JP" altLang="en-US" sz="2000" dirty="0" smtClean="0">
                <a:solidFill>
                  <a:schemeClr val="bg1"/>
                </a:solidFill>
              </a:rPr>
              <a:t>や</a:t>
            </a:r>
            <a:r>
              <a:rPr lang="ja-JP" altLang="en-US" sz="2000" dirty="0" smtClean="0">
                <a:solidFill>
                  <a:srgbClr val="FF0000"/>
                </a:solidFill>
              </a:rPr>
              <a:t>ライト</a:t>
            </a:r>
            <a:r>
              <a:rPr lang="ja-JP" altLang="en-US" sz="2000" dirty="0" smtClean="0">
                <a:solidFill>
                  <a:schemeClr val="bg1"/>
                </a:solidFill>
              </a:rPr>
              <a:t>のことを勉強できた</a:t>
            </a:r>
            <a:r>
              <a:rPr lang="ja-JP" altLang="en-US" sz="2000" dirty="0" smtClean="0">
                <a:solidFill>
                  <a:srgbClr val="000000"/>
                </a:solidFill>
              </a:rPr>
              <a:t>ので、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次回はモーションなど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3D</a:t>
            </a:r>
            <a:r>
              <a:rPr lang="ja-JP" altLang="en-US" sz="2000" dirty="0" smtClean="0">
                <a:solidFill>
                  <a:srgbClr val="000000"/>
                </a:solidFill>
              </a:rPr>
              <a:t>ならでは</a:t>
            </a:r>
            <a:r>
              <a:rPr lang="ja-JP" altLang="en-US" sz="2000" dirty="0" err="1" smtClean="0">
                <a:solidFill>
                  <a:srgbClr val="000000"/>
                </a:solidFill>
              </a:rPr>
              <a:t>の</a:t>
            </a:r>
            <a:r>
              <a:rPr lang="ja-JP" altLang="en-US" sz="2000" dirty="0" smtClean="0">
                <a:solidFill>
                  <a:srgbClr val="000000"/>
                </a:solidFill>
              </a:rPr>
              <a:t>要素を実装したいです。</a:t>
            </a:r>
            <a:endParaRPr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15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1" name="テキスト ボックス 10"/>
          <p:cNvSpPr txBox="1"/>
          <p:nvPr/>
        </p:nvSpPr>
        <p:spPr>
          <a:xfrm>
            <a:off x="2621280" y="97078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52578" y="2521728"/>
            <a:ext cx="3897593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初めて</a:t>
            </a:r>
            <a:r>
              <a:rPr lang="ja-JP" altLang="en-US" sz="2000" dirty="0">
                <a:solidFill>
                  <a:schemeClr val="bg1"/>
                </a:solidFill>
              </a:rPr>
              <a:t>の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入力デバイス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の実装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で、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とても難しかったです。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様々</a:t>
            </a:r>
            <a:r>
              <a:rPr lang="ja-JP" altLang="en-US" sz="2000" dirty="0" smtClean="0">
                <a:solidFill>
                  <a:schemeClr val="bg1"/>
                </a:solidFill>
              </a:rPr>
              <a:t>なサイトの情報を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参考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にして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実装しました</a:t>
            </a:r>
            <a:r>
              <a:rPr lang="ja-JP" altLang="en-US" sz="2000" dirty="0" smtClean="0">
                <a:solidFill>
                  <a:srgbClr val="000000"/>
                </a:solidFill>
              </a:rPr>
              <a:t>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52033" y="4537160"/>
            <a:ext cx="190133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当たり判定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82504" y="5640867"/>
            <a:ext cx="3755222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キャラクター同士の当たり判定で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Z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軸が増えた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ことによって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難航</a:t>
            </a:r>
            <a:r>
              <a:rPr lang="ja-JP" altLang="en-US" sz="2000" dirty="0" smtClean="0">
                <a:solidFill>
                  <a:schemeClr val="bg1"/>
                </a:solidFill>
              </a:rPr>
              <a:t>し</a:t>
            </a:r>
            <a:r>
              <a:rPr lang="ja-JP" altLang="en-US" sz="2000" dirty="0" smtClean="0">
                <a:solidFill>
                  <a:srgbClr val="000000"/>
                </a:solidFill>
              </a:rPr>
              <a:t>ま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したが、</a:t>
            </a:r>
            <a:r>
              <a:rPr lang="ja-JP" altLang="en-US" sz="2000" dirty="0" smtClean="0">
                <a:solidFill>
                  <a:schemeClr val="bg1"/>
                </a:solidFill>
              </a:rPr>
              <a:t>最終的に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実装することが出来ました。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143547" y="1224725"/>
            <a:ext cx="2329452" cy="2850967"/>
            <a:chOff x="478822" y="1211333"/>
            <a:chExt cx="2142458" cy="3025651"/>
          </a:xfrm>
        </p:grpSpPr>
        <p:sp>
          <p:nvSpPr>
            <p:cNvPr id="3" name="正方形/長方形 2"/>
            <p:cNvSpPr/>
            <p:nvPr/>
          </p:nvSpPr>
          <p:spPr>
            <a:xfrm>
              <a:off x="478822" y="1211333"/>
              <a:ext cx="2142458" cy="302565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図 1" descr="Bluetooth(R)&lt;strong&gt;キーボード&lt;/strong&gt;の&lt;strong&gt;キー&lt;/strong&gt;配列について | タブレット Android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83" y="1378376"/>
              <a:ext cx="1672136" cy="632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98" y="2947729"/>
              <a:ext cx="1461306" cy="1044606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下矢印 8"/>
            <p:cNvSpPr/>
            <p:nvPr/>
          </p:nvSpPr>
          <p:spPr>
            <a:xfrm>
              <a:off x="1241132" y="2149439"/>
              <a:ext cx="617838" cy="720656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テキスト ボックス 11"/>
          <p:cNvSpPr txBox="1"/>
          <p:nvPr/>
        </p:nvSpPr>
        <p:spPr>
          <a:xfrm>
            <a:off x="3116157" y="1379591"/>
            <a:ext cx="338575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 w="9525"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コントローラーの実装</a:t>
            </a:r>
            <a:endParaRPr kumimoji="1" lang="ja-JP" altLang="en-US" sz="2800" dirty="0">
              <a:ln w="9525"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4380356" y="4138505"/>
            <a:ext cx="2283589" cy="1274226"/>
            <a:chOff x="4374292" y="4188020"/>
            <a:chExt cx="2248977" cy="1274226"/>
          </a:xfrm>
        </p:grpSpPr>
        <p:sp>
          <p:nvSpPr>
            <p:cNvPr id="13" name="正方形/長方形 12"/>
            <p:cNvSpPr/>
            <p:nvPr/>
          </p:nvSpPr>
          <p:spPr>
            <a:xfrm>
              <a:off x="4374292" y="4228116"/>
              <a:ext cx="2248977" cy="123413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上矢印 23"/>
            <p:cNvSpPr/>
            <p:nvPr/>
          </p:nvSpPr>
          <p:spPr>
            <a:xfrm>
              <a:off x="5338265" y="4487310"/>
              <a:ext cx="321029" cy="65428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左矢印 26"/>
            <p:cNvSpPr/>
            <p:nvPr/>
          </p:nvSpPr>
          <p:spPr>
            <a:xfrm rot="10800000">
              <a:off x="5385234" y="4889558"/>
              <a:ext cx="686574" cy="336147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5338265" y="4188020"/>
              <a:ext cx="390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B050"/>
                  </a:solidFill>
                </a:rPr>
                <a:t>Y</a:t>
              </a:r>
              <a:endParaRPr kumimoji="1" lang="ja-JP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6118776" y="4856374"/>
              <a:ext cx="388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X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4397661" y="5970511"/>
            <a:ext cx="2248977" cy="1274226"/>
            <a:chOff x="4374292" y="5922520"/>
            <a:chExt cx="2248977" cy="1274226"/>
          </a:xfrm>
        </p:grpSpPr>
        <p:sp>
          <p:nvSpPr>
            <p:cNvPr id="38" name="正方形/長方形 37"/>
            <p:cNvSpPr/>
            <p:nvPr/>
          </p:nvSpPr>
          <p:spPr>
            <a:xfrm>
              <a:off x="4374292" y="5962616"/>
              <a:ext cx="2248977" cy="123413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上矢印 38"/>
            <p:cNvSpPr/>
            <p:nvPr/>
          </p:nvSpPr>
          <p:spPr>
            <a:xfrm>
              <a:off x="5338265" y="6221810"/>
              <a:ext cx="321029" cy="65428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左矢印 39"/>
            <p:cNvSpPr/>
            <p:nvPr/>
          </p:nvSpPr>
          <p:spPr>
            <a:xfrm rot="12499062">
              <a:off x="5478708" y="6734903"/>
              <a:ext cx="686574" cy="336147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5338265" y="5922520"/>
              <a:ext cx="390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B050"/>
                  </a:solidFill>
                </a:rPr>
                <a:t>Y</a:t>
              </a:r>
              <a:endParaRPr kumimoji="1" lang="ja-JP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6174088" y="6619960"/>
              <a:ext cx="401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X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左矢印 42"/>
            <p:cNvSpPr/>
            <p:nvPr/>
          </p:nvSpPr>
          <p:spPr>
            <a:xfrm rot="19878613">
              <a:off x="4862013" y="6738094"/>
              <a:ext cx="686574" cy="336147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4520509" y="6592174"/>
              <a:ext cx="401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70C0"/>
                  </a:solidFill>
                </a:rPr>
                <a:t>Z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下矢印 47"/>
          <p:cNvSpPr/>
          <p:nvPr/>
        </p:nvSpPr>
        <p:spPr>
          <a:xfrm>
            <a:off x="5262979" y="5503283"/>
            <a:ext cx="518342" cy="487513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974983" y="7256042"/>
            <a:ext cx="90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16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1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40410" y="148545"/>
            <a:ext cx="4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</a:t>
            </a:r>
            <a:r>
              <a:rPr kumimoji="1" lang="en-US" altLang="ja-JP" sz="3600" dirty="0" smtClean="0">
                <a:gradFill>
                  <a:gsLst>
                    <a:gs pos="0">
                      <a:srgbClr val="92D05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HG正楷書体-PRO" panose="03000600000000000000" pitchFamily="66" charset="-128"/>
                <a:ea typeface="HG正楷書体-PRO" panose="03000600000000000000" pitchFamily="66" charset="-128"/>
              </a:rPr>
              <a:t>GALACTICA</a:t>
            </a:r>
            <a:r>
              <a:rPr kumimoji="1"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』</a:t>
            </a:r>
            <a:endParaRPr kumimoji="1" lang="ja-JP" altLang="en-US" sz="36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0" y="1230540"/>
            <a:ext cx="6326918" cy="2705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28" y="8138849"/>
            <a:ext cx="3528513" cy="1664757"/>
          </a:xfrm>
          <a:prstGeom prst="rect">
            <a:avLst/>
          </a:prstGeom>
        </p:spPr>
      </p:pic>
      <p:grpSp>
        <p:nvGrpSpPr>
          <p:cNvPr id="25" name="グループ化 24"/>
          <p:cNvGrpSpPr/>
          <p:nvPr/>
        </p:nvGrpSpPr>
        <p:grpSpPr>
          <a:xfrm>
            <a:off x="-518459" y="4039145"/>
            <a:ext cx="7376459" cy="2066770"/>
            <a:chOff x="-535487" y="4309316"/>
            <a:chExt cx="7376459" cy="2066770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-535487" y="4309316"/>
              <a:ext cx="7323664" cy="2066770"/>
              <a:chOff x="-515767" y="4547881"/>
              <a:chExt cx="7337453" cy="166706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-515767" y="4547881"/>
                <a:ext cx="7337453" cy="1667069"/>
                <a:chOff x="2605735" y="4553420"/>
                <a:chExt cx="4167326" cy="1667069"/>
              </a:xfrm>
            </p:grpSpPr>
            <p:sp>
              <p:nvSpPr>
                <p:cNvPr id="19" name="正方形/長方形 18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5228433" y="5185045"/>
                  <a:ext cx="701287" cy="322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05735" y="5583900"/>
                  <a:ext cx="1886147" cy="4709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>
                        <a:solidFill>
                          <a:srgbClr val="0070C0"/>
                        </a:solidFill>
                      </a:ln>
                    </a:rPr>
                    <a:t>C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7" name="テキスト ボックス 16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1742447" y="4666221"/>
                <a:ext cx="1566937" cy="372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1~2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24" name="テキスト ボックス 23"/>
            <p:cNvSpPr txBox="1"/>
            <p:nvPr/>
          </p:nvSpPr>
          <p:spPr>
            <a:xfrm>
              <a:off x="2601844" y="4470718"/>
              <a:ext cx="4239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シューティング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26" name="テキスト ボックス 25"/>
          <p:cNvSpPr txBox="1"/>
          <p:nvPr/>
        </p:nvSpPr>
        <p:spPr>
          <a:xfrm>
            <a:off x="-93947" y="6159732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76436" y="6847750"/>
            <a:ext cx="7096297" cy="1092061"/>
            <a:chOff x="28301" y="6993321"/>
            <a:chExt cx="7096297" cy="900990"/>
          </a:xfrm>
        </p:grpSpPr>
        <p:sp>
          <p:nvSpPr>
            <p:cNvPr id="28" name="角丸四角形 27"/>
            <p:cNvSpPr/>
            <p:nvPr/>
          </p:nvSpPr>
          <p:spPr>
            <a:xfrm>
              <a:off x="28301" y="6993321"/>
              <a:ext cx="6699433" cy="900990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51432" y="7279758"/>
              <a:ext cx="7073166" cy="380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solidFill>
                    <a:srgbClr val="FF0000"/>
                  </a:solidFill>
                </a:rPr>
                <a:t>2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D</a:t>
              </a:r>
              <a:r>
                <a:rPr lang="ja-JP" altLang="en-US" sz="2400" dirty="0">
                  <a:solidFill>
                    <a:srgbClr val="FF0000"/>
                  </a:solidFill>
                </a:rPr>
                <a:t>シューティング</a:t>
              </a:r>
              <a:r>
                <a:rPr kumimoji="1" lang="ja-JP" altLang="en-US" sz="2400" dirty="0" smtClean="0">
                  <a:solidFill>
                    <a:srgbClr val="FF0000"/>
                  </a:solidFill>
                </a:rPr>
                <a:t>ゲーム</a:t>
              </a:r>
              <a:r>
                <a:rPr kumimoji="1" lang="ja-JP" altLang="en-US" sz="2400" dirty="0" smtClean="0">
                  <a:solidFill>
                    <a:schemeClr val="bg1"/>
                  </a:solidFill>
                </a:rPr>
                <a:t>です。敵を全て倒すとクリア</a:t>
              </a:r>
              <a:endParaRPr kumimoji="1" lang="ja-JP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2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上矢印吹き出し 27"/>
          <p:cNvSpPr/>
          <p:nvPr/>
        </p:nvSpPr>
        <p:spPr>
          <a:xfrm>
            <a:off x="93842" y="4845536"/>
            <a:ext cx="3699683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93842" y="6983309"/>
            <a:ext cx="6652947" cy="209300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左矢印吹き出し 25"/>
          <p:cNvSpPr/>
          <p:nvPr/>
        </p:nvSpPr>
        <p:spPr>
          <a:xfrm rot="10800000">
            <a:off x="93842" y="4239599"/>
            <a:ext cx="3560246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上矢印吹き出し 23"/>
          <p:cNvSpPr/>
          <p:nvPr/>
        </p:nvSpPr>
        <p:spPr>
          <a:xfrm>
            <a:off x="3047106" y="1930662"/>
            <a:ext cx="3699683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2" name="左矢印吹き出し 21"/>
          <p:cNvSpPr/>
          <p:nvPr/>
        </p:nvSpPr>
        <p:spPr>
          <a:xfrm>
            <a:off x="2970902" y="1341335"/>
            <a:ext cx="3775887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3842" y="1127647"/>
            <a:ext cx="2859422" cy="2529953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17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2621280" y="0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96554" y="1372505"/>
            <a:ext cx="260813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弾の当たり判定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9" y="2025561"/>
            <a:ext cx="964926" cy="9649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4" y="2256946"/>
            <a:ext cx="502155" cy="50215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5" name="テキスト ボックス 14"/>
          <p:cNvSpPr txBox="1"/>
          <p:nvPr/>
        </p:nvSpPr>
        <p:spPr>
          <a:xfrm>
            <a:off x="138257" y="1504822"/>
            <a:ext cx="2916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四角がぶつかったら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04422" y="2466837"/>
            <a:ext cx="3012385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初めての当たり判定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、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70C0"/>
                </a:solidFill>
              </a:rPr>
              <a:t>時間がかかり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ましたが、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実装することが出来ました。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756210" y="4044917"/>
            <a:ext cx="2990579" cy="2834564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58" y="5667996"/>
            <a:ext cx="964926" cy="964926"/>
          </a:xfrm>
          <a:prstGeom prst="rect">
            <a:avLst/>
          </a:prstGeom>
          <a:ln w="38100">
            <a:noFill/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91" y="4406822"/>
            <a:ext cx="502155" cy="502155"/>
          </a:xfrm>
          <a:prstGeom prst="rect">
            <a:avLst/>
          </a:prstGeom>
          <a:ln w="38100">
            <a:noFill/>
          </a:ln>
        </p:spPr>
      </p:pic>
      <p:sp>
        <p:nvSpPr>
          <p:cNvPr id="23" name="テキスト ボックス 22"/>
          <p:cNvSpPr txBox="1"/>
          <p:nvPr/>
        </p:nvSpPr>
        <p:spPr>
          <a:xfrm>
            <a:off x="1141430" y="4245039"/>
            <a:ext cx="1604506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追尾弾</a:t>
            </a:r>
            <a:endParaRPr lang="en-US" altLang="ja-JP" sz="3200" dirty="0" smtClean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592090" y="4206767"/>
            <a:ext cx="219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B0F0"/>
                </a:solidFill>
              </a:rPr>
              <a:t>位置座標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を求める</a:t>
            </a:r>
            <a:endParaRPr kumimoji="1" lang="ja-JP" altLang="en-US" sz="2000" dirty="0">
              <a:solidFill>
                <a:srgbClr val="00B0F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16587" y="5244741"/>
            <a:ext cx="3254192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</a:rPr>
              <a:t>三角関数</a:t>
            </a:r>
            <a:r>
              <a:rPr lang="ja-JP" altLang="en-US" sz="2000" dirty="0" smtClean="0">
                <a:solidFill>
                  <a:srgbClr val="000000"/>
                </a:solidFill>
              </a:rPr>
              <a:t>を使い</a:t>
            </a:r>
            <a:r>
              <a:rPr lang="ja-JP" altLang="en-US" sz="2000" dirty="0">
                <a:solidFill>
                  <a:srgbClr val="000000"/>
                </a:solidFill>
              </a:rPr>
              <a:t>位置</a:t>
            </a:r>
            <a:r>
              <a:rPr lang="ja-JP" altLang="en-US" sz="2000" dirty="0" smtClean="0">
                <a:solidFill>
                  <a:srgbClr val="000000"/>
                </a:solidFill>
              </a:rPr>
              <a:t>座標を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求め続けて実装しました。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弾の軌道を滑らかに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見えるように調整しました。</a:t>
            </a:r>
            <a:endParaRPr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73206" y="7376713"/>
            <a:ext cx="6373583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DirectX</a:t>
            </a:r>
            <a:r>
              <a:rPr lang="ja-JP" altLang="en-US" sz="2000" dirty="0" smtClean="0">
                <a:solidFill>
                  <a:srgbClr val="FF0000"/>
                </a:solidFill>
              </a:rPr>
              <a:t>を用いて初めてのゲーム制作</a:t>
            </a:r>
            <a:r>
              <a:rPr lang="ja-JP" altLang="en-US" sz="2000" dirty="0" smtClean="0">
                <a:solidFill>
                  <a:schemeClr val="bg1"/>
                </a:solidFill>
              </a:rPr>
              <a:t>で右も左も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わからない状態でしたが、試行錯誤しながらゲームの形にすること</a:t>
            </a:r>
            <a:r>
              <a:rPr lang="ja-JP" altLang="en-US" sz="2000" dirty="0">
                <a:solidFill>
                  <a:schemeClr val="bg1"/>
                </a:solidFill>
              </a:rPr>
              <a:t>が</a:t>
            </a:r>
            <a:r>
              <a:rPr lang="ja-JP" altLang="en-US" sz="2000" dirty="0" smtClean="0">
                <a:solidFill>
                  <a:schemeClr val="bg1"/>
                </a:solidFill>
              </a:rPr>
              <a:t>出来ました。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今回でゲーム制作に必要な知識を学べたので、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次回はもっと要素を増やしたものを制作したいです。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990296" y="6974361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左矢印 2"/>
          <p:cNvSpPr/>
          <p:nvPr/>
        </p:nvSpPr>
        <p:spPr>
          <a:xfrm>
            <a:off x="4737203" y="5935800"/>
            <a:ext cx="697039" cy="536180"/>
          </a:xfrm>
          <a:prstGeom prst="leftArrow">
            <a:avLst>
              <a:gd name="adj1" fmla="val 50000"/>
              <a:gd name="adj2" fmla="val 65186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下矢印 15"/>
          <p:cNvSpPr/>
          <p:nvPr/>
        </p:nvSpPr>
        <p:spPr>
          <a:xfrm rot="17164365">
            <a:off x="4559591" y="4660072"/>
            <a:ext cx="379574" cy="354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8068406">
            <a:off x="5045221" y="4929958"/>
            <a:ext cx="454082" cy="337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下矢印 32"/>
          <p:cNvSpPr/>
          <p:nvPr/>
        </p:nvSpPr>
        <p:spPr>
          <a:xfrm rot="19428190">
            <a:off x="5561348" y="5282777"/>
            <a:ext cx="425604" cy="377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7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1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93262" y="97077"/>
            <a:ext cx="433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</a:t>
            </a:r>
            <a:r>
              <a:rPr kumimoji="1" lang="ja-JP" altLang="en-US" sz="36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ネームハンター</a:t>
            </a:r>
            <a:r>
              <a:rPr kumimoji="1" lang="en-US" altLang="ja-JP" sz="36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』</a:t>
            </a:r>
            <a:endParaRPr kumimoji="1" lang="ja-JP" altLang="en-US" sz="36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3" y="1224726"/>
            <a:ext cx="6593052" cy="2784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グループ化 11"/>
          <p:cNvGrpSpPr/>
          <p:nvPr/>
        </p:nvGrpSpPr>
        <p:grpSpPr>
          <a:xfrm>
            <a:off x="-568410" y="4105851"/>
            <a:ext cx="7512907" cy="2066770"/>
            <a:chOff x="-515767" y="4547881"/>
            <a:chExt cx="7507929" cy="1667069"/>
          </a:xfrm>
        </p:grpSpPr>
        <p:grpSp>
          <p:nvGrpSpPr>
            <p:cNvPr id="14" name="グループ化 13"/>
            <p:cNvGrpSpPr/>
            <p:nvPr/>
          </p:nvGrpSpPr>
          <p:grpSpPr>
            <a:xfrm>
              <a:off x="-515767" y="4547881"/>
              <a:ext cx="7507929" cy="1667069"/>
              <a:chOff x="2605735" y="4553420"/>
              <a:chExt cx="4264149" cy="1667069"/>
            </a:xfrm>
          </p:grpSpPr>
          <p:sp>
            <p:nvSpPr>
              <p:cNvPr id="17" name="正方形/長方形 16"/>
              <p:cNvSpPr/>
              <p:nvPr/>
            </p:nvSpPr>
            <p:spPr>
              <a:xfrm>
                <a:off x="2960579" y="4553420"/>
                <a:ext cx="3812482" cy="1667069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3860916" y="5185045"/>
                <a:ext cx="1363597" cy="464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 smtClean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rPr>
                  <a:t>VisualStudio2015</a:t>
                </a:r>
                <a:endParaRPr kumimoji="1" lang="ja-JP" altLang="en-US" sz="2000" b="1" dirty="0">
                  <a:ln cmpd="sng">
                    <a:solidFill>
                      <a:srgbClr val="7030A0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5127690" y="5206497"/>
                <a:ext cx="1742194" cy="297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>
                    <a:ln>
                      <a:solidFill>
                        <a:srgbClr val="92D050"/>
                      </a:solidFill>
                    </a:ln>
                  </a:rPr>
                  <a:t>コンソールアプリケーション</a:t>
                </a:r>
                <a:endParaRPr kumimoji="1" lang="ja-JP" altLang="en-US" dirty="0">
                  <a:ln>
                    <a:solidFill>
                      <a:srgbClr val="92D050"/>
                    </a:solidFill>
                  </a:ln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2901663" y="5122234"/>
                <a:ext cx="1100759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開発環境</a:t>
                </a:r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：</a:t>
                </a:r>
                <a:r>
                  <a:rPr kumimoji="1" lang="ja-JP" altLang="en-US" sz="2400" dirty="0" smtClean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</a:t>
                </a:r>
                <a:endParaRPr kumimoji="1" lang="ja-JP" altLang="en-US" sz="2400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605735" y="5583900"/>
                <a:ext cx="1886147" cy="47092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使用言語</a:t>
                </a:r>
                <a:r>
                  <a:rPr lang="ja-JP" altLang="en-US" sz="2400" dirty="0" smtClean="0">
                    <a:ln>
                      <a:solidFill>
                        <a:srgbClr val="0070C0"/>
                      </a:solidFill>
                    </a:ln>
                  </a:rPr>
                  <a:t>　：</a:t>
                </a:r>
                <a:r>
                  <a:rPr lang="ja-JP" altLang="en-US" dirty="0">
                    <a:ln>
                      <a:solidFill>
                        <a:srgbClr val="0070C0"/>
                      </a:solidFill>
                    </a:ln>
                  </a:rPr>
                  <a:t>　</a:t>
                </a:r>
                <a:r>
                  <a:rPr lang="en-US" altLang="ja-JP" sz="2000" dirty="0" smtClean="0">
                    <a:ln>
                      <a:solidFill>
                        <a:srgbClr val="0070C0"/>
                      </a:solidFill>
                    </a:ln>
                  </a:rPr>
                  <a:t>C</a:t>
                </a:r>
                <a:endParaRPr lang="ja-JP" altLang="en-US" sz="2000" dirty="0">
                  <a:ln w="3175">
                    <a:solidFill>
                      <a:srgbClr val="0070C0"/>
                    </a:solidFill>
                  </a:ln>
                </a:endParaRPr>
              </a:p>
            </p:txBody>
          </p:sp>
        </p:grpSp>
        <p:sp>
          <p:nvSpPr>
            <p:cNvPr id="15" name="テキスト ボックス 14"/>
            <p:cNvSpPr txBox="1"/>
            <p:nvPr/>
          </p:nvSpPr>
          <p:spPr>
            <a:xfrm>
              <a:off x="103423" y="4655030"/>
              <a:ext cx="24589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/>
                <a:t>制作期間　：　</a:t>
              </a:r>
              <a:endParaRPr kumimoji="1" lang="ja-JP" altLang="en-US" sz="24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742447" y="4666221"/>
              <a:ext cx="1566937" cy="372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 smtClean="0">
                  <a:ln>
                    <a:solidFill>
                      <a:schemeClr val="bg1"/>
                    </a:solidFill>
                  </a:ln>
                </a:rPr>
                <a:t>2~3</a:t>
              </a:r>
              <a:r>
                <a:rPr kumimoji="1" lang="ja-JP" altLang="en-US" sz="2400" b="1" dirty="0" smtClean="0">
                  <a:ln>
                    <a:solidFill>
                      <a:schemeClr val="bg1"/>
                    </a:solidFill>
                  </a:ln>
                </a:rPr>
                <a:t>週間</a:t>
              </a:r>
              <a:endParaRPr kumimoji="1" lang="ja-JP" altLang="en-US" sz="2400" b="1" dirty="0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2" name="テキスト ボックス 21"/>
          <p:cNvSpPr txBox="1"/>
          <p:nvPr/>
        </p:nvSpPr>
        <p:spPr>
          <a:xfrm>
            <a:off x="-93947" y="6159732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14014" y="6830954"/>
            <a:ext cx="6593021" cy="1019829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0488" y="6964454"/>
            <a:ext cx="670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名前を入力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パラメータを算出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して、キャラクター</a:t>
            </a:r>
            <a:r>
              <a:rPr lang="ja-JP" altLang="en-US" sz="2000" dirty="0">
                <a:solidFill>
                  <a:schemeClr val="bg1"/>
                </a:solidFill>
              </a:rPr>
              <a:t>を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作成</a:t>
            </a:r>
            <a:r>
              <a:rPr lang="ja-JP" altLang="en-US" sz="2000" dirty="0" smtClean="0">
                <a:solidFill>
                  <a:schemeClr val="bg1"/>
                </a:solidFill>
              </a:rPr>
              <a:t>し</a:t>
            </a:r>
            <a:r>
              <a:rPr lang="ja-JP" altLang="en-US" sz="2000" dirty="0">
                <a:solidFill>
                  <a:schemeClr val="bg1"/>
                </a:solidFill>
              </a:rPr>
              <a:t>て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、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戦闘を行い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体力を先に</a:t>
            </a:r>
            <a:r>
              <a:rPr kumimoji="1"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にした方が</a:t>
            </a:r>
            <a:r>
              <a:rPr lang="ja-JP" altLang="en-US" sz="2000" dirty="0" smtClean="0">
                <a:solidFill>
                  <a:schemeClr val="bg1"/>
                </a:solidFill>
              </a:rPr>
              <a:t>勝つゲームです。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6572" y="9292404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18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72" y="8464468"/>
            <a:ext cx="2127252" cy="13585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9" name="右矢印 28"/>
          <p:cNvSpPr/>
          <p:nvPr/>
        </p:nvSpPr>
        <p:spPr>
          <a:xfrm>
            <a:off x="3549349" y="8819153"/>
            <a:ext cx="821726" cy="628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84" y="8478661"/>
            <a:ext cx="2168066" cy="13443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1496225" y="7935963"/>
            <a:ext cx="182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名前を入力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997336" y="7969485"/>
            <a:ext cx="81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戦闘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8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370702" y="7164106"/>
            <a:ext cx="6215447" cy="20310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70702" y="5098174"/>
            <a:ext cx="6215447" cy="183531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70702" y="1236331"/>
            <a:ext cx="6215447" cy="348467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55387" y="5631603"/>
            <a:ext cx="5322991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bg1"/>
                </a:solidFill>
              </a:rPr>
              <a:t>・　</a:t>
            </a:r>
            <a:r>
              <a:rPr lang="en-US" altLang="ja-JP" sz="2400" dirty="0">
                <a:solidFill>
                  <a:schemeClr val="bg1"/>
                </a:solidFill>
              </a:rPr>
              <a:t> 『 </a:t>
            </a:r>
            <a:r>
              <a:rPr lang="en-US" altLang="ja-JP" sz="2400" dirty="0" smtClean="0">
                <a:solidFill>
                  <a:schemeClr val="bg1"/>
                </a:solidFill>
              </a:rPr>
              <a:t>Ghost</a:t>
            </a:r>
            <a:r>
              <a:rPr lang="en-US" altLang="ja-JP" sz="2400" dirty="0">
                <a:solidFill>
                  <a:schemeClr val="bg1"/>
                </a:solidFill>
              </a:rPr>
              <a:t> 』</a:t>
            </a:r>
            <a:r>
              <a:rPr lang="ja-JP" altLang="en-US" sz="2400" dirty="0">
                <a:solidFill>
                  <a:schemeClr val="bg1"/>
                </a:solidFill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</a:rPr>
              <a:t>			14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15P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・　</a:t>
            </a:r>
            <a:r>
              <a:rPr lang="en-US" altLang="ja-JP" sz="2400" dirty="0">
                <a:solidFill>
                  <a:schemeClr val="bg1"/>
                </a:solidFill>
              </a:rPr>
              <a:t> 『 </a:t>
            </a:r>
            <a:r>
              <a:rPr lang="en-US" altLang="ja-JP" sz="2400" dirty="0" smtClean="0">
                <a:solidFill>
                  <a:schemeClr val="bg1"/>
                </a:solidFill>
              </a:rPr>
              <a:t>GALACTICA</a:t>
            </a:r>
            <a:r>
              <a:rPr lang="en-US" altLang="ja-JP" sz="2400" dirty="0">
                <a:solidFill>
                  <a:schemeClr val="bg1"/>
                </a:solidFill>
              </a:rPr>
              <a:t> 』</a:t>
            </a:r>
            <a:r>
              <a:rPr lang="ja-JP" altLang="en-US" sz="2400" dirty="0">
                <a:solidFill>
                  <a:schemeClr val="bg1"/>
                </a:solidFill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</a:rPr>
              <a:t>		16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17P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・　</a:t>
            </a:r>
            <a:r>
              <a:rPr lang="en-US" altLang="ja-JP" sz="2400" dirty="0">
                <a:solidFill>
                  <a:schemeClr val="bg1"/>
                </a:solidFill>
              </a:rPr>
              <a:t> 『</a:t>
            </a:r>
            <a:r>
              <a:rPr lang="ja-JP" altLang="en-US" sz="2400" dirty="0" smtClean="0">
                <a:solidFill>
                  <a:schemeClr val="bg1"/>
                </a:solidFill>
              </a:rPr>
              <a:t>ネームハンター</a:t>
            </a:r>
            <a:r>
              <a:rPr lang="en-US" altLang="ja-JP" sz="2400" dirty="0">
                <a:solidFill>
                  <a:schemeClr val="bg1"/>
                </a:solidFill>
              </a:rPr>
              <a:t>』</a:t>
            </a:r>
            <a:r>
              <a:rPr lang="ja-JP" altLang="en-US" sz="2400" dirty="0">
                <a:solidFill>
                  <a:schemeClr val="bg1"/>
                </a:solidFill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</a:rPr>
              <a:t>	18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19P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0"/>
            <a:ext cx="6863990" cy="10269217"/>
            <a:chOff x="-2995" y="0"/>
            <a:chExt cx="6863990" cy="10269217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281" y="98569"/>
            <a:ext cx="1902940" cy="490481"/>
          </a:xfrm>
          <a:effectLst>
            <a:reflection stA="45000" endPos="660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kumimoji="1" lang="ja-JP" altLang="en-US" sz="4400" b="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目次</a:t>
            </a:r>
            <a:endParaRPr kumimoji="1" lang="ja-JP" altLang="en-US" sz="4400" b="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01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55387" y="7660346"/>
            <a:ext cx="5730762" cy="147732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+mn-ea"/>
              </a:rPr>
              <a:t>・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　ハッカソン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			20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21P</a:t>
            </a:r>
            <a:endParaRPr lang="en-US" altLang="ja-JP" sz="2400" dirty="0">
              <a:solidFill>
                <a:schemeClr val="bg1"/>
              </a:solidFill>
              <a:latin typeface="+mn-ea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・　制作作品発表会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		22P</a:t>
            </a:r>
            <a:endParaRPr lang="en-US" altLang="ja-JP" sz="2400" dirty="0">
              <a:solidFill>
                <a:schemeClr val="bg1"/>
              </a:solidFill>
              <a:latin typeface="+mn-ea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・　ゲーム大会</a:t>
            </a:r>
            <a:r>
              <a:rPr lang="en-US" altLang="ja-JP" sz="24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ja-JP" sz="2400" dirty="0" smtClean="0">
                <a:solidFill>
                  <a:schemeClr val="bg1"/>
                </a:solidFill>
              </a:rPr>
              <a:t>23P</a:t>
            </a: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5386" y="1515204"/>
            <a:ext cx="532299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   『</a:t>
            </a:r>
            <a:r>
              <a:rPr lang="en-US" altLang="ja-JP" sz="2800" dirty="0" err="1" smtClean="0">
                <a:solidFill>
                  <a:schemeClr val="bg1"/>
                </a:solidFill>
                <a:latin typeface="+mn-ea"/>
              </a:rPr>
              <a:t>WizardAdventure</a:t>
            </a:r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』   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03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04P 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  </a:t>
            </a:r>
            <a:endParaRPr lang="en-US" altLang="ja-JP" sz="24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    『Particle Tool』         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05P</a:t>
            </a:r>
          </a:p>
          <a:p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    『4Keys』  		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06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07P</a:t>
            </a:r>
            <a:endParaRPr lang="en-US" altLang="ja-JP" sz="2400" dirty="0">
              <a:solidFill>
                <a:schemeClr val="bg1"/>
              </a:solidFill>
              <a:latin typeface="+mn-ea"/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  　</a:t>
            </a:r>
            <a:r>
              <a:rPr lang="en-US" altLang="ja-JP" sz="2800" dirty="0" smtClean="0">
                <a:solidFill>
                  <a:schemeClr val="bg1"/>
                </a:solidFill>
              </a:rPr>
              <a:t>『</a:t>
            </a:r>
            <a:r>
              <a:rPr lang="ja-JP" altLang="en-US" sz="2800" dirty="0" smtClean="0">
                <a:solidFill>
                  <a:schemeClr val="bg1"/>
                </a:solidFill>
              </a:rPr>
              <a:t>魂首領</a:t>
            </a:r>
            <a:r>
              <a:rPr lang="en-US" altLang="ja-JP" sz="2800" dirty="0" smtClean="0">
                <a:solidFill>
                  <a:schemeClr val="bg1"/>
                </a:solidFill>
              </a:rPr>
              <a:t>』</a:t>
            </a:r>
            <a:r>
              <a:rPr lang="ja-JP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ja-JP" sz="2800" dirty="0" smtClean="0">
                <a:solidFill>
                  <a:schemeClr val="bg1"/>
                </a:solidFill>
              </a:rPr>
              <a:t>		</a:t>
            </a:r>
            <a:r>
              <a:rPr lang="en-US" altLang="ja-JP" sz="2400" dirty="0" smtClean="0">
                <a:solidFill>
                  <a:schemeClr val="bg1"/>
                </a:solidFill>
              </a:rPr>
              <a:t>08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09P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・　</a:t>
            </a:r>
            <a:r>
              <a:rPr lang="en-US" altLang="ja-JP" sz="2800" dirty="0" smtClean="0">
                <a:solidFill>
                  <a:schemeClr val="bg1"/>
                </a:solidFill>
              </a:rPr>
              <a:t>Unity  			</a:t>
            </a:r>
            <a:r>
              <a:rPr lang="en-US" altLang="ja-JP" sz="2400" dirty="0" smtClean="0">
                <a:solidFill>
                  <a:schemeClr val="bg1"/>
                </a:solidFill>
              </a:rPr>
              <a:t>10P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・　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UnrealEngine</a:t>
            </a:r>
            <a:r>
              <a:rPr lang="en-US" altLang="ja-JP" sz="2800" dirty="0" smtClean="0">
                <a:solidFill>
                  <a:schemeClr val="bg1"/>
                </a:solidFill>
              </a:rPr>
              <a:t> 		</a:t>
            </a:r>
            <a:r>
              <a:rPr lang="en-US" altLang="ja-JP" sz="2400" dirty="0" smtClean="0">
                <a:solidFill>
                  <a:schemeClr val="bg1"/>
                </a:solidFill>
              </a:rPr>
              <a:t>11P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・　タッチナンバー</a:t>
            </a:r>
            <a:r>
              <a:rPr lang="en-US" altLang="ja-JP" sz="2800" dirty="0" smtClean="0">
                <a:solidFill>
                  <a:schemeClr val="bg1"/>
                </a:solidFill>
              </a:rPr>
              <a:t>		</a:t>
            </a:r>
            <a:r>
              <a:rPr lang="en-US" altLang="ja-JP" sz="2400" dirty="0" smtClean="0">
                <a:solidFill>
                  <a:schemeClr val="bg1"/>
                </a:solidFill>
              </a:rPr>
              <a:t>12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13P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55386" y="1183665"/>
            <a:ext cx="1814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</a:rPr>
              <a:t>2</a:t>
            </a:r>
            <a:r>
              <a:rPr lang="ja-JP" altLang="en-US" sz="2800" dirty="0">
                <a:solidFill>
                  <a:srgbClr val="FF0000"/>
                </a:solidFill>
              </a:rPr>
              <a:t>年生作品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55387" y="5187283"/>
            <a:ext cx="1814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1</a:t>
            </a:r>
            <a:r>
              <a:rPr lang="ja-JP" altLang="en-US" sz="2800" dirty="0" smtClean="0">
                <a:solidFill>
                  <a:srgbClr val="FF0000"/>
                </a:solidFill>
              </a:rPr>
              <a:t>年生</a:t>
            </a:r>
            <a:r>
              <a:rPr lang="ja-JP" altLang="en-US" sz="2800" dirty="0">
                <a:solidFill>
                  <a:srgbClr val="FF0000"/>
                </a:solidFill>
              </a:rPr>
              <a:t>作品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948361" y="7244924"/>
            <a:ext cx="172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solidFill>
                  <a:srgbClr val="FF0000"/>
                </a:solidFill>
              </a:rPr>
              <a:t>イベント系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16" name="星 5 15"/>
          <p:cNvSpPr/>
          <p:nvPr/>
        </p:nvSpPr>
        <p:spPr>
          <a:xfrm>
            <a:off x="608252" y="7272789"/>
            <a:ext cx="340109" cy="387557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星 5 21"/>
          <p:cNvSpPr/>
          <p:nvPr/>
        </p:nvSpPr>
        <p:spPr>
          <a:xfrm>
            <a:off x="855386" y="2462491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星 5 22"/>
          <p:cNvSpPr/>
          <p:nvPr/>
        </p:nvSpPr>
        <p:spPr>
          <a:xfrm>
            <a:off x="855386" y="2876367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星 5 28"/>
          <p:cNvSpPr/>
          <p:nvPr/>
        </p:nvSpPr>
        <p:spPr>
          <a:xfrm>
            <a:off x="855386" y="2056855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星 5 29"/>
          <p:cNvSpPr/>
          <p:nvPr/>
        </p:nvSpPr>
        <p:spPr>
          <a:xfrm>
            <a:off x="855386" y="1627406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36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132769" y="6832815"/>
            <a:ext cx="6586471" cy="1918309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上矢印吹き出し 23"/>
          <p:cNvSpPr/>
          <p:nvPr/>
        </p:nvSpPr>
        <p:spPr>
          <a:xfrm>
            <a:off x="210066" y="4824472"/>
            <a:ext cx="3862806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3" name="左矢印吹き出し 22"/>
          <p:cNvSpPr/>
          <p:nvPr/>
        </p:nvSpPr>
        <p:spPr>
          <a:xfrm rot="10800000">
            <a:off x="210066" y="4226617"/>
            <a:ext cx="3862805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吹き出し 19"/>
          <p:cNvSpPr/>
          <p:nvPr/>
        </p:nvSpPr>
        <p:spPr>
          <a:xfrm>
            <a:off x="2683567" y="1864002"/>
            <a:ext cx="3969732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7" name="左矢印吹き出し 16"/>
          <p:cNvSpPr/>
          <p:nvPr/>
        </p:nvSpPr>
        <p:spPr>
          <a:xfrm>
            <a:off x="2683566" y="1251981"/>
            <a:ext cx="3969733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58213" y="7227749"/>
            <a:ext cx="6647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コンソールアプリケーションですが、</a:t>
            </a:r>
            <a:r>
              <a:rPr lang="ja-JP" altLang="en-US" sz="2000" dirty="0" smtClean="0">
                <a:solidFill>
                  <a:srgbClr val="FF0000"/>
                </a:solidFill>
              </a:rPr>
              <a:t>ゲーム</a:t>
            </a:r>
            <a:r>
              <a:rPr lang="ja-JP" altLang="en-US" sz="2000" dirty="0" smtClean="0">
                <a:solidFill>
                  <a:srgbClr val="000000"/>
                </a:solidFill>
              </a:rPr>
              <a:t>を作りました。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複雑な所があり</a:t>
            </a:r>
            <a:r>
              <a:rPr lang="ja-JP" altLang="en-US" sz="2000" dirty="0" smtClean="0">
                <a:solidFill>
                  <a:srgbClr val="0070C0"/>
                </a:solidFill>
              </a:rPr>
              <a:t>苦戦</a:t>
            </a:r>
            <a:r>
              <a:rPr lang="ja-JP" altLang="en-US" sz="2000" dirty="0" smtClean="0">
                <a:solidFill>
                  <a:schemeClr val="bg1"/>
                </a:solidFill>
              </a:rPr>
              <a:t>しました</a:t>
            </a:r>
            <a:r>
              <a:rPr lang="ja-JP" altLang="en-US" sz="2000" dirty="0">
                <a:solidFill>
                  <a:schemeClr val="bg1"/>
                </a:solidFill>
              </a:rPr>
              <a:t>が</a:t>
            </a:r>
            <a:r>
              <a:rPr lang="ja-JP" altLang="en-US" sz="2000" dirty="0" smtClean="0">
                <a:solidFill>
                  <a:schemeClr val="bg1"/>
                </a:solidFill>
              </a:rPr>
              <a:t>、完成することができました。今回で</a:t>
            </a:r>
            <a:r>
              <a:rPr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rand</a:t>
            </a:r>
            <a:r>
              <a:rPr lang="ja-JP" altLang="en-US" sz="2000" dirty="0" smtClean="0">
                <a:solidFill>
                  <a:schemeClr val="bg1"/>
                </a:solidFill>
              </a:rPr>
              <a:t>関数など色々な処理を組み合わせていくことで、ゲームが出来上がっていくということがわかりました。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9" name="テキスト ボックス 8"/>
          <p:cNvSpPr txBox="1"/>
          <p:nvPr/>
        </p:nvSpPr>
        <p:spPr>
          <a:xfrm>
            <a:off x="2621280" y="0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71598" y="1286961"/>
            <a:ext cx="179008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ステータス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52421" y="2401608"/>
            <a:ext cx="4032021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名前</a:t>
            </a:r>
            <a:r>
              <a:rPr lang="ja-JP" altLang="en-US" sz="2000" dirty="0" smtClean="0">
                <a:solidFill>
                  <a:srgbClr val="000000"/>
                </a:solidFill>
              </a:rPr>
              <a:t>を打ち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名前を読み取</a:t>
            </a:r>
            <a:r>
              <a:rPr lang="ja-JP" altLang="en-US" sz="2000" dirty="0" smtClean="0">
                <a:solidFill>
                  <a:srgbClr val="000000"/>
                </a:solidFill>
              </a:rPr>
              <a:t>り名前の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文字数</a:t>
            </a:r>
            <a:r>
              <a:rPr lang="ja-JP" altLang="en-US" sz="2000" dirty="0" smtClean="0">
                <a:solidFill>
                  <a:srgbClr val="000000"/>
                </a:solidFill>
              </a:rPr>
              <a:t>と</a:t>
            </a:r>
            <a:r>
              <a:rPr lang="en-US" altLang="ja-JP" sz="2000" dirty="0" smtClean="0">
                <a:solidFill>
                  <a:srgbClr val="FF0000"/>
                </a:solidFill>
                <a:latin typeface="+mj-ea"/>
                <a:ea typeface="+mj-ea"/>
              </a:rPr>
              <a:t>r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+mj-ea"/>
                <a:ea typeface="+mj-ea"/>
              </a:rPr>
              <a:t>and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関数</a:t>
            </a:r>
            <a:r>
              <a:rPr lang="ja-JP" altLang="en-US" sz="2000" dirty="0" smtClean="0">
                <a:solidFill>
                  <a:srgbClr val="000000"/>
                </a:solidFill>
              </a:rPr>
              <a:t>を組み合わせて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出力しています。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34309" y="4224315"/>
            <a:ext cx="1018112" cy="6054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戦闘</a:t>
            </a:r>
            <a:endParaRPr lang="en-US" altLang="ja-JP" sz="3200" dirty="0" smtClean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2514" y="5304984"/>
            <a:ext cx="3557908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相手に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かわされる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要素を追加し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戦闘が単調にならないように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しました</a:t>
            </a:r>
            <a:r>
              <a:rPr lang="ja-JP" altLang="en-US" sz="2000" dirty="0">
                <a:solidFill>
                  <a:srgbClr val="000000"/>
                </a:solidFill>
              </a:rPr>
              <a:t>。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19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973777" y="6807977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30" y="3995455"/>
            <a:ext cx="2492769" cy="26190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5" y="1286961"/>
            <a:ext cx="2411212" cy="24038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07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120925" y="7461175"/>
            <a:ext cx="6493457" cy="1384995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13982" y="3761942"/>
            <a:ext cx="6500401" cy="1384995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15" name="正方形/長方形 1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8985" y="-506878"/>
            <a:ext cx="6799040" cy="1915797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イベント</a:t>
            </a:r>
            <a:r>
              <a:rPr lang="ja-JP" altLang="en-US" sz="360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系　「ハッカソン」</a:t>
            </a:r>
            <a:endParaRPr kumimoji="1" lang="ja-JP" altLang="en-US" sz="360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20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5" y="1308642"/>
            <a:ext cx="2871289" cy="198602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847" y="1308642"/>
            <a:ext cx="3303535" cy="201380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テキスト ボックス 11"/>
          <p:cNvSpPr txBox="1"/>
          <p:nvPr/>
        </p:nvSpPr>
        <p:spPr>
          <a:xfrm>
            <a:off x="416738" y="3781739"/>
            <a:ext cx="6018531" cy="13849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人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1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組</a:t>
            </a:r>
            <a:r>
              <a:rPr kumimoji="1" lang="ja-JP" altLang="en-US" sz="2800" dirty="0" smtClean="0">
                <a:solidFill>
                  <a:schemeClr val="bg1"/>
                </a:solidFill>
              </a:rPr>
              <a:t>で</a:t>
            </a:r>
            <a:r>
              <a:rPr lang="ja-JP" altLang="en-US" sz="2800" dirty="0" smtClean="0">
                <a:solidFill>
                  <a:srgbClr val="000000"/>
                </a:solidFill>
              </a:rPr>
              <a:t>当日に</a:t>
            </a:r>
            <a:r>
              <a:rPr lang="ja-JP" altLang="en-US" sz="2800" dirty="0" smtClean="0">
                <a:solidFill>
                  <a:srgbClr val="FF0000"/>
                </a:solidFill>
              </a:rPr>
              <a:t>テーマ</a:t>
            </a:r>
            <a:r>
              <a:rPr lang="ja-JP" altLang="en-US" sz="2800" dirty="0" smtClean="0">
                <a:solidFill>
                  <a:srgbClr val="000000"/>
                </a:solidFill>
              </a:rPr>
              <a:t>が発表</a:t>
            </a:r>
            <a:r>
              <a:rPr lang="ja-JP" altLang="en-US" sz="2800" dirty="0" smtClean="0">
                <a:solidFill>
                  <a:schemeClr val="bg1"/>
                </a:solidFill>
              </a:rPr>
              <a:t>され</a:t>
            </a:r>
            <a:r>
              <a:rPr lang="ja-JP" altLang="en-US" sz="2800" dirty="0">
                <a:solidFill>
                  <a:schemeClr val="bg1"/>
                </a:solidFill>
              </a:rPr>
              <a:t>、</a:t>
            </a:r>
            <a:r>
              <a:rPr lang="ja-JP" altLang="en-US" sz="2800" dirty="0" smtClean="0">
                <a:solidFill>
                  <a:schemeClr val="bg1"/>
                </a:solidFill>
              </a:rPr>
              <a:t>テーマに沿ったゲームを</a:t>
            </a:r>
            <a:r>
              <a:rPr lang="en-US" altLang="ja-JP" sz="2800" dirty="0" smtClean="0">
                <a:solidFill>
                  <a:srgbClr val="FF0000"/>
                </a:solidFill>
                <a:latin typeface="+mj-ea"/>
                <a:ea typeface="+mj-ea"/>
              </a:rPr>
              <a:t>10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ja-JP" altLang="en-US" sz="2800" dirty="0" smtClean="0">
                <a:solidFill>
                  <a:schemeClr val="bg1"/>
                </a:solidFill>
              </a:rPr>
              <a:t>で制作するイベントです。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6" y="5680083"/>
            <a:ext cx="3015814" cy="160856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47" y="5680083"/>
            <a:ext cx="2887335" cy="161734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テキスト ボックス 17"/>
          <p:cNvSpPr txBox="1"/>
          <p:nvPr/>
        </p:nvSpPr>
        <p:spPr>
          <a:xfrm>
            <a:off x="918968" y="7738173"/>
            <a:ext cx="501407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00"/>
                </a:solidFill>
              </a:rPr>
              <a:t>10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時間で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企画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から始めるので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時間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の使い方がとても難しかったです。</a:t>
            </a:r>
            <a:endParaRPr kumimoji="1" lang="ja-JP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8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80574" y="7593542"/>
            <a:ext cx="6674543" cy="1695181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3"/>
          <p:cNvSpPr/>
          <p:nvPr/>
        </p:nvSpPr>
        <p:spPr>
          <a:xfrm>
            <a:off x="80574" y="3537595"/>
            <a:ext cx="6674543" cy="101982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48219" y="7915742"/>
            <a:ext cx="6021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時間との勝負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でした。途中で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致命的な問題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があるのに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気づき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バグを直せず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終わってしまいました</a:t>
            </a:r>
            <a:r>
              <a:rPr lang="ja-JP" altLang="en-US" sz="2000" dirty="0" smtClean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今回で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優先度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や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企画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の重要さが分かった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ので、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次は入賞できるよう</a:t>
            </a:r>
            <a:r>
              <a:rPr lang="ja-JP" altLang="en-US" sz="2000" dirty="0" smtClean="0">
                <a:solidFill>
                  <a:schemeClr val="bg1"/>
                </a:solidFill>
              </a:rPr>
              <a:t>頑張りたい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です。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24" name="正方形/長方形 23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テキスト ボックス 7"/>
          <p:cNvSpPr txBox="1"/>
          <p:nvPr/>
        </p:nvSpPr>
        <p:spPr>
          <a:xfrm>
            <a:off x="695354" y="3920491"/>
            <a:ext cx="5461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Distance ,</a:t>
            </a:r>
            <a:r>
              <a:rPr lang="ja-JP" altLang="en-US" sz="2400" dirty="0" smtClean="0">
                <a:solidFill>
                  <a:srgbClr val="FF0000"/>
                </a:solidFill>
              </a:rPr>
              <a:t>極力入力デバイスに触れない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5" y="1212367"/>
            <a:ext cx="6580420" cy="2225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テキスト ボックス 9"/>
          <p:cNvSpPr txBox="1"/>
          <p:nvPr/>
        </p:nvSpPr>
        <p:spPr>
          <a:xfrm>
            <a:off x="3224913" y="97078"/>
            <a:ext cx="3880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>
                <a:effectLst>
                  <a:reflection stA="45000" endPos="43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HGS Autumn</a:t>
            </a:r>
            <a:endParaRPr kumimoji="1" lang="ja-JP" altLang="en-US" sz="4000" dirty="0">
              <a:effectLst>
                <a:reflection stA="45000" endPos="43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026" name="Picture 2" descr="https://media.discordapp.net/attachments/735307890360975370/778781269500231680/katimake.png?width=500&amp;height=2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09" y="6111414"/>
            <a:ext cx="2542208" cy="14443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21" name="グループ化 20"/>
          <p:cNvGrpSpPr/>
          <p:nvPr/>
        </p:nvGrpSpPr>
        <p:grpSpPr>
          <a:xfrm>
            <a:off x="-358346" y="4652882"/>
            <a:ext cx="7216346" cy="1568331"/>
            <a:chOff x="-304361" y="4670422"/>
            <a:chExt cx="7276118" cy="1708067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-304361" y="4670422"/>
              <a:ext cx="7172383" cy="1708067"/>
              <a:chOff x="-350697" y="4547881"/>
              <a:chExt cx="7172383" cy="1681499"/>
            </a:xfrm>
          </p:grpSpPr>
          <p:grpSp>
            <p:nvGrpSpPr>
              <p:cNvPr id="13" name="グループ化 12"/>
              <p:cNvGrpSpPr/>
              <p:nvPr/>
            </p:nvGrpSpPr>
            <p:grpSpPr>
              <a:xfrm>
                <a:off x="-350697" y="4547881"/>
                <a:ext cx="7172383" cy="1681499"/>
                <a:chOff x="2699487" y="4553420"/>
                <a:chExt cx="4073574" cy="1681499"/>
              </a:xfrm>
            </p:grpSpPr>
            <p:sp>
              <p:nvSpPr>
                <p:cNvPr id="16" name="正方形/長方形 15"/>
                <p:cNvSpPr/>
                <p:nvPr/>
              </p:nvSpPr>
              <p:spPr>
                <a:xfrm>
                  <a:off x="2960579" y="4553420"/>
                  <a:ext cx="3812482" cy="145278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7" name="テキスト ボックス 16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5261461" y="5185044"/>
                  <a:ext cx="716489" cy="4289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699487" y="5525846"/>
                  <a:ext cx="1886147" cy="70907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 smtClean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4" name="テキスト ボックス 13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1759297" y="4715330"/>
                <a:ext cx="1566937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10</a:t>
                </a:r>
                <a:r>
                  <a:rPr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時間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3123157" y="4840516"/>
              <a:ext cx="384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チキンレース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pic>
        <p:nvPicPr>
          <p:cNvPr id="1030" name="Picture 6" descr="https://media.discordapp.net/attachments/735307890360975370/778778690125299762/2020-10-09_20-15-43_Moment.jpg?width=500&amp;height=2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5" y="6111414"/>
            <a:ext cx="2415542" cy="1388963"/>
          </a:xfrm>
          <a:prstGeom prst="rect">
            <a:avLst/>
          </a:prstGeom>
          <a:noFill/>
          <a:ln w="19050">
            <a:solidFill>
              <a:srgbClr val="C3E9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6222645" y="933092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824992" y="3489545"/>
            <a:ext cx="120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テーマ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006772" y="7535664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/>
          <p:cNvGrpSpPr/>
          <p:nvPr/>
        </p:nvGrpSpPr>
        <p:grpSpPr>
          <a:xfrm>
            <a:off x="113983" y="7018392"/>
            <a:ext cx="6609890" cy="1973208"/>
            <a:chOff x="113982" y="5457838"/>
            <a:chExt cx="6595737" cy="2020672"/>
          </a:xfrm>
        </p:grpSpPr>
        <p:sp>
          <p:nvSpPr>
            <p:cNvPr id="12" name="正方形/長方形 11"/>
            <p:cNvSpPr/>
            <p:nvPr/>
          </p:nvSpPr>
          <p:spPr>
            <a:xfrm>
              <a:off x="113982" y="5457838"/>
              <a:ext cx="6595737" cy="20206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9667" y="5989541"/>
              <a:ext cx="6044365" cy="135527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000" dirty="0" smtClean="0">
                  <a:solidFill>
                    <a:schemeClr val="bg1"/>
                  </a:solidFill>
                </a:rPr>
                <a:t>先輩、後輩に実際にゲームをプレイ、評価して貰えて、</a:t>
              </a:r>
              <a:endParaRPr lang="en-US" altLang="ja-JP" sz="2000" dirty="0" smtClean="0">
                <a:solidFill>
                  <a:schemeClr val="bg1"/>
                </a:solidFill>
              </a:endParaRPr>
            </a:p>
            <a:p>
              <a:r>
                <a:rPr kumimoji="1" lang="ja-JP" altLang="en-US" sz="2000" dirty="0" smtClean="0">
                  <a:solidFill>
                    <a:schemeClr val="bg1"/>
                  </a:solidFill>
                </a:rPr>
                <a:t>先輩からは、</a:t>
              </a:r>
              <a:r>
                <a:rPr lang="ja-JP" altLang="en-US" sz="2000" dirty="0">
                  <a:solidFill>
                    <a:srgbClr val="FF0000"/>
                  </a:solidFill>
                </a:rPr>
                <a:t>アドバイス</a:t>
              </a:r>
              <a:r>
                <a:rPr lang="ja-JP" altLang="en-US" sz="2000" dirty="0" smtClean="0">
                  <a:solidFill>
                    <a:srgbClr val="000000"/>
                  </a:solidFill>
                </a:rPr>
                <a:t>、</a:t>
              </a:r>
              <a:r>
                <a:rPr lang="ja-JP" altLang="en-US" sz="2000" dirty="0" smtClean="0">
                  <a:solidFill>
                    <a:schemeClr val="bg1"/>
                  </a:solidFill>
                </a:rPr>
                <a:t>後輩からは、</a:t>
              </a:r>
              <a:r>
                <a:rPr kumimoji="1" lang="ja-JP" altLang="en-US" sz="2000" dirty="0" smtClean="0">
                  <a:solidFill>
                    <a:srgbClr val="FF0000"/>
                  </a:solidFill>
                </a:rPr>
                <a:t>率直な意見</a:t>
              </a:r>
              <a:r>
                <a:rPr kumimoji="1" lang="ja-JP" altLang="en-US" sz="2000" dirty="0" smtClean="0">
                  <a:solidFill>
                    <a:schemeClr val="bg1"/>
                  </a:solidFill>
                </a:rPr>
                <a:t>を</a:t>
              </a:r>
              <a:endParaRPr kumimoji="1" lang="en-US" altLang="ja-JP" sz="2000" dirty="0" smtClean="0">
                <a:solidFill>
                  <a:schemeClr val="bg1"/>
                </a:solidFill>
              </a:endParaRPr>
            </a:p>
            <a:p>
              <a:r>
                <a:rPr kumimoji="1" lang="ja-JP" altLang="en-US" sz="2000" dirty="0" smtClean="0">
                  <a:solidFill>
                    <a:schemeClr val="bg1"/>
                  </a:solidFill>
                </a:rPr>
                <a:t>貰えるので今後のゲーム制作に繋げられるイベントで</a:t>
              </a:r>
              <a:endParaRPr kumimoji="1" lang="en-US" altLang="ja-JP" sz="2000" dirty="0" smtClean="0">
                <a:solidFill>
                  <a:schemeClr val="bg1"/>
                </a:solidFill>
              </a:endParaRPr>
            </a:p>
            <a:p>
              <a:r>
                <a:rPr kumimoji="1" lang="ja-JP" altLang="en-US" sz="2000" dirty="0" smtClean="0">
                  <a:solidFill>
                    <a:schemeClr val="bg1"/>
                  </a:solidFill>
                </a:rPr>
                <a:t>とても貴重な時間でした！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912003" y="5544157"/>
              <a:ext cx="904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>
                  <a:solidFill>
                    <a:schemeClr val="bg1"/>
                  </a:solidFill>
                </a:rPr>
                <a:t>感想</a:t>
              </a:r>
              <a:endParaRPr kumimoji="1" lang="ja-JP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正方形/長方形 2"/>
          <p:cNvSpPr/>
          <p:nvPr/>
        </p:nvSpPr>
        <p:spPr>
          <a:xfrm>
            <a:off x="113982" y="3780868"/>
            <a:ext cx="6595737" cy="95410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8985" y="98729"/>
            <a:ext cx="5841976" cy="704583"/>
          </a:xfrm>
        </p:spPr>
        <p:txBody>
          <a:bodyPr>
            <a:noAutofit/>
          </a:bodyPr>
          <a:lstStyle/>
          <a:p>
            <a:r>
              <a:rPr lang="ja-JP" altLang="en-US" sz="3600" b="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52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イベント系 「制作発表会」</a:t>
            </a:r>
            <a:endParaRPr kumimoji="1" lang="ja-JP" altLang="en-US" sz="3600" b="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52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6" y="4889631"/>
            <a:ext cx="3173231" cy="1966881"/>
          </a:xfrm>
          <a:ln w="38100">
            <a:solidFill>
              <a:schemeClr val="tx1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6500" y="3780867"/>
            <a:ext cx="5719009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同学年や先輩、後輩にゲームを</a:t>
            </a:r>
            <a:endParaRPr lang="en-US" altLang="ja-JP" sz="28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ja-JP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プレイ</a:t>
            </a:r>
            <a:r>
              <a:rPr lang="ja-JP" altLang="en-US" sz="2800" dirty="0" smtClean="0">
                <a:solidFill>
                  <a:srgbClr val="000000"/>
                </a:solidFill>
                <a:latin typeface="+mj-ea"/>
                <a:ea typeface="+mj-ea"/>
              </a:rPr>
              <a:t>、</a:t>
            </a:r>
            <a:r>
              <a:rPr lang="ja-JP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評価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してもらうイベントです！</a:t>
            </a:r>
            <a:endParaRPr kumimoji="1" lang="ja-JP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6" y="1226148"/>
            <a:ext cx="6581584" cy="23954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58" y="4889631"/>
            <a:ext cx="3269561" cy="19668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2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/>
        </p:nvSpPr>
        <p:spPr>
          <a:xfrm>
            <a:off x="100597" y="7851335"/>
            <a:ext cx="6635416" cy="127613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0597" y="6607308"/>
            <a:ext cx="6635416" cy="1208682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0415" y="3099110"/>
            <a:ext cx="6665789" cy="174755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47920" y="8335977"/>
            <a:ext cx="58938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初めて話す人と同じチームになって</a:t>
            </a:r>
            <a:r>
              <a:rPr lang="ja-JP" altLang="en-US" sz="2000" dirty="0" smtClean="0">
                <a:solidFill>
                  <a:srgbClr val="FF0000"/>
                </a:solidFill>
              </a:rPr>
              <a:t>交流</a:t>
            </a:r>
            <a:r>
              <a:rPr lang="ja-JP" altLang="en-US" sz="2000" dirty="0" smtClean="0">
                <a:solidFill>
                  <a:schemeClr val="bg1"/>
                </a:solidFill>
              </a:rPr>
              <a:t>することが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でき</a:t>
            </a:r>
            <a:r>
              <a:rPr lang="ja-JP" altLang="en-US" sz="2000" dirty="0" smtClean="0">
                <a:solidFill>
                  <a:srgbClr val="FF0000"/>
                </a:solidFill>
              </a:rPr>
              <a:t>クラスの雰囲気がとても</a:t>
            </a:r>
            <a:r>
              <a:rPr lang="ja-JP" altLang="en-US" sz="2000" dirty="0">
                <a:solidFill>
                  <a:srgbClr val="FF0000"/>
                </a:solidFill>
              </a:rPr>
              <a:t>良</a:t>
            </a:r>
            <a:r>
              <a:rPr lang="ja-JP" altLang="en-US" sz="2000" dirty="0" smtClean="0">
                <a:solidFill>
                  <a:srgbClr val="FF0000"/>
                </a:solidFill>
              </a:rPr>
              <a:t>くなったイベント</a:t>
            </a:r>
            <a:r>
              <a:rPr lang="ja-JP" altLang="en-US" sz="2000" dirty="0" smtClean="0">
                <a:solidFill>
                  <a:schemeClr val="bg1"/>
                </a:solidFill>
              </a:rPr>
              <a:t>でした。</a:t>
            </a:r>
            <a:endParaRPr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4205" y="3166859"/>
            <a:ext cx="642180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70C0"/>
                </a:solidFill>
              </a:rPr>
              <a:t>コロナウイルスの影響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で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学校のイベントが</a:t>
            </a:r>
            <a:r>
              <a:rPr lang="ja-JP" altLang="en-US" sz="2000" dirty="0" smtClean="0">
                <a:solidFill>
                  <a:srgbClr val="0070C0"/>
                </a:solidFill>
              </a:rPr>
              <a:t>無くなってしまい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クラスの委員の人が開いてくれたイベントです！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ja-JP" altLang="en-US" sz="2000" dirty="0">
                <a:solidFill>
                  <a:srgbClr val="000000"/>
                </a:solidFill>
              </a:rPr>
              <a:t>チームで総ポイントで競う形で行いました</a:t>
            </a:r>
            <a:r>
              <a:rPr lang="ja-JP" altLang="en-US" sz="2000" dirty="0" smtClean="0">
                <a:solidFill>
                  <a:srgbClr val="000000"/>
                </a:solidFill>
              </a:rPr>
              <a:t>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タイトルは</a:t>
            </a:r>
            <a:r>
              <a:rPr lang="en-US" altLang="ja-JP" sz="2000" dirty="0" smtClean="0">
                <a:solidFill>
                  <a:srgbClr val="FF0000"/>
                </a:solidFill>
              </a:rPr>
              <a:t>『</a:t>
            </a:r>
            <a:r>
              <a:rPr lang="ja-JP" altLang="en-US" sz="2000" dirty="0" smtClean="0">
                <a:solidFill>
                  <a:srgbClr val="FF0000"/>
                </a:solidFill>
              </a:rPr>
              <a:t>フライングパワーディスク</a:t>
            </a:r>
            <a:r>
              <a:rPr lang="en-US" altLang="ja-JP" sz="2000" dirty="0" smtClean="0">
                <a:solidFill>
                  <a:srgbClr val="FF0000"/>
                </a:solidFill>
              </a:rPr>
              <a:t>』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</a:rPr>
              <a:t>『</a:t>
            </a:r>
            <a:r>
              <a:rPr lang="ja-JP" altLang="en-US" sz="2000" dirty="0" smtClean="0">
                <a:solidFill>
                  <a:srgbClr val="FF0000"/>
                </a:solidFill>
              </a:rPr>
              <a:t>スーパーマリオストライカーズ</a:t>
            </a:r>
            <a:r>
              <a:rPr lang="en-US" altLang="ja-JP" sz="2000" dirty="0" smtClean="0">
                <a:solidFill>
                  <a:srgbClr val="FF0000"/>
                </a:solidFill>
              </a:rPr>
              <a:t>』</a:t>
            </a:r>
            <a:r>
              <a:rPr lang="ja-JP" altLang="en-US" sz="2000" dirty="0" smtClean="0">
                <a:solidFill>
                  <a:srgbClr val="000000"/>
                </a:solidFill>
              </a:rPr>
              <a:t>です。</a:t>
            </a:r>
            <a:endParaRPr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9443" y="6727921"/>
            <a:ext cx="539619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皆ほぼやったことのないゲーム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</a:t>
            </a:r>
            <a:r>
              <a:rPr lang="ja-JP" altLang="en-US" sz="2000" dirty="0" smtClean="0">
                <a:solidFill>
                  <a:schemeClr val="bg1"/>
                </a:solidFill>
              </a:rPr>
              <a:t>行ったので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圧倒的な試合がそこまでなくどの試合も盛り上り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とても</a:t>
            </a:r>
            <a:r>
              <a:rPr lang="ja-JP" altLang="en-US" sz="2000" dirty="0">
                <a:solidFill>
                  <a:schemeClr val="bg1"/>
                </a:solidFill>
              </a:rPr>
              <a:t>楽しかった</a:t>
            </a:r>
            <a:r>
              <a:rPr lang="ja-JP" altLang="en-US" sz="2000" dirty="0" smtClean="0">
                <a:solidFill>
                  <a:schemeClr val="bg1"/>
                </a:solidFill>
              </a:rPr>
              <a:t>です！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7" y="1213628"/>
            <a:ext cx="4885235" cy="186443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7" y="4972993"/>
            <a:ext cx="1949225" cy="15989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3" name="グループ化 12"/>
          <p:cNvGrpSpPr/>
          <p:nvPr/>
        </p:nvGrpSpPr>
        <p:grpSpPr>
          <a:xfrm>
            <a:off x="0" y="0"/>
            <a:ext cx="7229325" cy="9344023"/>
            <a:chOff x="-2995" y="0"/>
            <a:chExt cx="7229325" cy="9344023"/>
          </a:xfrm>
        </p:grpSpPr>
        <p:sp>
          <p:nvSpPr>
            <p:cNvPr id="14" name="正方形/長方形 13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7" name="テキスト ボックス 16"/>
          <p:cNvSpPr txBox="1"/>
          <p:nvPr/>
        </p:nvSpPr>
        <p:spPr>
          <a:xfrm>
            <a:off x="6241743" y="935227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23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4778" y="160257"/>
            <a:ext cx="574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イベント系</a:t>
            </a:r>
            <a:r>
              <a:rPr lang="ja-JP" altLang="en-US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「ゲーム大会」</a:t>
            </a:r>
            <a:endParaRPr kumimoji="1" lang="ja-JP" altLang="en-US" sz="36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32" y="4972993"/>
            <a:ext cx="1989438" cy="15636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テキスト ボックス 20"/>
          <p:cNvSpPr txBox="1"/>
          <p:nvPr/>
        </p:nvSpPr>
        <p:spPr>
          <a:xfrm>
            <a:off x="2940070" y="7864197"/>
            <a:ext cx="94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/>
        </p:nvGrpSpPr>
        <p:grpSpPr>
          <a:xfrm>
            <a:off x="164309" y="7964793"/>
            <a:ext cx="6567565" cy="1442839"/>
            <a:chOff x="113982" y="6293797"/>
            <a:chExt cx="6567565" cy="1442839"/>
          </a:xfrm>
        </p:grpSpPr>
        <p:sp>
          <p:nvSpPr>
            <p:cNvPr id="30" name="正方形/長方形 29"/>
            <p:cNvSpPr/>
            <p:nvPr/>
          </p:nvSpPr>
          <p:spPr>
            <a:xfrm>
              <a:off x="113982" y="6462989"/>
              <a:ext cx="6567565" cy="108739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354691" y="6293797"/>
              <a:ext cx="6086146" cy="1442839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メインプログラマ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を担当し、</a:t>
              </a:r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プレイヤー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、</a:t>
              </a:r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敵の処理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など、</a:t>
              </a:r>
              <a:endParaRPr lang="en-US" altLang="ja-JP" sz="200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インゲームに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関わる処理を全般担当しました。</a:t>
              </a:r>
              <a:endParaRPr kumimoji="1" lang="ja-JP" altLang="en-US" sz="20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-11980" y="86885"/>
            <a:ext cx="6869980" cy="10232118"/>
            <a:chOff x="0" y="37099"/>
            <a:chExt cx="6869980" cy="10232118"/>
          </a:xfrm>
        </p:grpSpPr>
        <p:sp>
          <p:nvSpPr>
            <p:cNvPr id="5" name="正方形/長方形 4"/>
            <p:cNvSpPr/>
            <p:nvPr/>
          </p:nvSpPr>
          <p:spPr>
            <a:xfrm>
              <a:off x="11980" y="37099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タイトル 1"/>
          <p:cNvSpPr txBox="1">
            <a:spLocks/>
          </p:cNvSpPr>
          <p:nvPr/>
        </p:nvSpPr>
        <p:spPr>
          <a:xfrm>
            <a:off x="-8985" y="221675"/>
            <a:ext cx="3110531" cy="680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55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3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lang="ja-JP" altLang="en-US" sz="4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977048" y="228431"/>
            <a:ext cx="425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『</a:t>
            </a:r>
            <a:r>
              <a:rPr lang="en-US" altLang="ja-JP" sz="3200" dirty="0" err="1" smtClean="0"/>
              <a:t>BuddyVoyage</a:t>
            </a:r>
            <a:r>
              <a:rPr lang="en-US" altLang="ja-JP" sz="3200" dirty="0" smtClean="0"/>
              <a:t>』</a:t>
            </a:r>
            <a:endParaRPr kumimoji="1" lang="ja-JP" altLang="en-US" sz="32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-11980" y="4239161"/>
            <a:ext cx="7032860" cy="1437454"/>
            <a:chOff x="17800" y="4155522"/>
            <a:chExt cx="7032860" cy="1437454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13" name="グループ化 12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16" name="正方形/長方形 15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7" name="テキスト ボックス 16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5261461" y="5185045"/>
                  <a:ext cx="69094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4" name="テキスト ボックス 13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>
                    <a:ln>
                      <a:solidFill>
                        <a:schemeClr val="bg1"/>
                      </a:solidFill>
                    </a:ln>
                  </a:rPr>
                  <a:t>2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12" name="テキスト ボックス 11"/>
            <p:cNvSpPr txBox="1"/>
            <p:nvPr/>
          </p:nvSpPr>
          <p:spPr>
            <a:xfrm>
              <a:off x="2358490" y="4268856"/>
              <a:ext cx="4692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</a:t>
              </a:r>
              <a:r>
                <a:rPr kumimoji="1" lang="ja-JP" altLang="en-US" sz="2000" dirty="0" smtClean="0">
                  <a:ln>
                    <a:solidFill>
                      <a:srgbClr val="FFFF00"/>
                    </a:solidFill>
                  </a:ln>
                </a:rPr>
                <a:t>アクション</a:t>
              </a:r>
              <a:endParaRPr kumimoji="1" lang="ja-JP" altLang="en-US" sz="20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-17459" y="5681160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86166" y="6140937"/>
            <a:ext cx="6567565" cy="1442839"/>
            <a:chOff x="113982" y="6293797"/>
            <a:chExt cx="6567565" cy="1442839"/>
          </a:xfrm>
        </p:grpSpPr>
        <p:sp>
          <p:nvSpPr>
            <p:cNvPr id="23" name="正方形/長方形 22"/>
            <p:cNvSpPr/>
            <p:nvPr/>
          </p:nvSpPr>
          <p:spPr>
            <a:xfrm>
              <a:off x="113982" y="6462989"/>
              <a:ext cx="6567565" cy="108739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354691" y="6293797"/>
              <a:ext cx="6086146" cy="1442839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2Player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で</a:t>
              </a:r>
              <a:r>
                <a:rPr lang="en-US" altLang="ja-JP" sz="2000" dirty="0" smtClean="0">
                  <a:solidFill>
                    <a:srgbClr val="0070C0"/>
                  </a:solidFill>
                  <a:latin typeface="+mj-ea"/>
                  <a:ea typeface="+mj-ea"/>
                </a:rPr>
                <a:t>1P</a:t>
              </a:r>
              <a:r>
                <a:rPr lang="ja-JP" altLang="en-US" sz="2000" dirty="0" smtClean="0">
                  <a:solidFill>
                    <a:srgbClr val="0070C0"/>
                  </a:solidFill>
                  <a:latin typeface="+mj-ea"/>
                  <a:ea typeface="+mj-ea"/>
                </a:rPr>
                <a:t>が左外輪</a:t>
              </a:r>
              <a:r>
                <a:rPr lang="ja-JP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、</a:t>
              </a:r>
              <a:r>
                <a:rPr lang="en-US" altLang="ja-JP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2P</a:t>
              </a:r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が右外輪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を操作し、</a:t>
              </a:r>
              <a:endParaRPr lang="en-US" altLang="ja-JP" sz="200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協力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しながら、海を航海するゲームです。</a:t>
              </a:r>
              <a:endParaRPr kumimoji="1" lang="ja-JP" altLang="en-US" sz="20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9" y="1221627"/>
            <a:ext cx="6567565" cy="2848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テキスト ボックス 26"/>
          <p:cNvSpPr txBox="1"/>
          <p:nvPr/>
        </p:nvSpPr>
        <p:spPr>
          <a:xfrm>
            <a:off x="4865225" y="5248351"/>
            <a:ext cx="287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チーム人数 </a:t>
            </a:r>
            <a:r>
              <a:rPr kumimoji="1" lang="en-US" altLang="ja-JP" sz="2000" dirty="0" smtClean="0"/>
              <a:t>6</a:t>
            </a:r>
            <a:r>
              <a:rPr kumimoji="1" lang="ja-JP" altLang="en-US" sz="2000" dirty="0" smtClean="0"/>
              <a:t>名</a:t>
            </a:r>
            <a:endParaRPr kumimoji="1" lang="ja-JP" altLang="en-US" sz="20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-92343" y="7566716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担当箇所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27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上矢印吹き出し 7"/>
          <p:cNvSpPr/>
          <p:nvPr/>
        </p:nvSpPr>
        <p:spPr>
          <a:xfrm>
            <a:off x="157310" y="4678417"/>
            <a:ext cx="4463142" cy="18539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9" name="上矢印吹き出し 8"/>
          <p:cNvSpPr/>
          <p:nvPr/>
        </p:nvSpPr>
        <p:spPr>
          <a:xfrm>
            <a:off x="2577736" y="1801175"/>
            <a:ext cx="4165727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0" name="左矢印吹き出し 9"/>
          <p:cNvSpPr/>
          <p:nvPr/>
        </p:nvSpPr>
        <p:spPr>
          <a:xfrm rot="10800000">
            <a:off x="279959" y="4073156"/>
            <a:ext cx="4140594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左矢印吹き出し 10"/>
          <p:cNvSpPr/>
          <p:nvPr/>
        </p:nvSpPr>
        <p:spPr>
          <a:xfrm>
            <a:off x="2598903" y="1193043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7971" y="6751895"/>
            <a:ext cx="6640332" cy="203475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25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754899" y="3552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lang="ja-JP" altLang="en-US" sz="48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947" y="2175863"/>
            <a:ext cx="4082416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</a:rPr>
              <a:t>敵の弾の移動処理</a:t>
            </a:r>
            <a:r>
              <a:rPr lang="ja-JP" altLang="en-US" sz="2000" dirty="0" smtClean="0">
                <a:solidFill>
                  <a:schemeClr val="bg1"/>
                </a:solidFill>
              </a:rPr>
              <a:t>に用いました。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プレイヤーの位置に放物線を描きながら移動するようにするために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初速</a:t>
            </a:r>
            <a:r>
              <a:rPr lang="ja-JP" altLang="en-US" sz="2000" dirty="0" smtClean="0">
                <a:solidFill>
                  <a:schemeClr val="bg1"/>
                </a:solidFill>
              </a:rPr>
              <a:t>を求めて実装をしました。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891775" y="1221268"/>
            <a:ext cx="36463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斜方投射処理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55137" y="5340207"/>
            <a:ext cx="4465315" cy="8927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 smtClean="0">
                <a:solidFill>
                  <a:srgbClr val="FF0000"/>
                </a:solidFill>
              </a:rPr>
              <a:t>敵の攻撃判定、移動判定</a:t>
            </a:r>
            <a:r>
              <a:rPr lang="ja-JP" altLang="en-US" sz="2000" dirty="0" smtClean="0">
                <a:solidFill>
                  <a:schemeClr val="bg1"/>
                </a:solidFill>
              </a:rPr>
              <a:t>に用いました。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敵</a:t>
            </a:r>
            <a:r>
              <a:rPr lang="ja-JP" altLang="en-US" sz="2000" dirty="0" smtClean="0">
                <a:solidFill>
                  <a:schemeClr val="bg1"/>
                </a:solidFill>
              </a:rPr>
              <a:t>の前方向にいるかつ範囲内であれば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攻撃や移動を行うようにしました。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61303" y="7081704"/>
            <a:ext cx="65294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初めてチーム制作で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メインプログラマ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を担当しました。</a:t>
            </a:r>
            <a:endParaRPr kumimoji="1"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プレイヤーや敵など、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インゲームに関わる処理全般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を担当し、自分の思い通りに実装できたので、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自信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に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繋がりました。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新しく挑戦する処理なども多く苦戦することもありましたが、</a:t>
            </a:r>
            <a:endParaRPr kumimoji="1"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全て実装するこができて良かったです。</a:t>
            </a:r>
            <a:endParaRPr kumimoji="1"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305253" y="4109767"/>
            <a:ext cx="209000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扇の判定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46600" y="6717576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176306" y="1620313"/>
            <a:ext cx="2347994" cy="214039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結合子 29"/>
          <p:cNvSpPr/>
          <p:nvPr/>
        </p:nvSpPr>
        <p:spPr>
          <a:xfrm>
            <a:off x="371688" y="3039953"/>
            <a:ext cx="249382" cy="25644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ローチャート: 結合子 30"/>
          <p:cNvSpPr/>
          <p:nvPr/>
        </p:nvSpPr>
        <p:spPr>
          <a:xfrm>
            <a:off x="666794" y="2434063"/>
            <a:ext cx="249382" cy="25644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ローチャート: 結合子 32"/>
          <p:cNvSpPr/>
          <p:nvPr/>
        </p:nvSpPr>
        <p:spPr>
          <a:xfrm>
            <a:off x="1754899" y="2434063"/>
            <a:ext cx="249382" cy="25644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ローチャート: 結合子 33"/>
          <p:cNvSpPr/>
          <p:nvPr/>
        </p:nvSpPr>
        <p:spPr>
          <a:xfrm>
            <a:off x="1225612" y="2043592"/>
            <a:ext cx="249382" cy="25644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ローチャート: 結合子 34"/>
          <p:cNvSpPr/>
          <p:nvPr/>
        </p:nvSpPr>
        <p:spPr>
          <a:xfrm>
            <a:off x="2100873" y="3039952"/>
            <a:ext cx="249382" cy="25644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536167" y="2705558"/>
            <a:ext cx="130627" cy="297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31" idx="7"/>
            <a:endCxn id="34" idx="2"/>
          </p:cNvCxnSpPr>
          <p:nvPr/>
        </p:nvCxnSpPr>
        <p:spPr>
          <a:xfrm flipV="1">
            <a:off x="879655" y="2171817"/>
            <a:ext cx="345957" cy="299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>
            <a:stCxn id="33" idx="5"/>
            <a:endCxn id="35" idx="0"/>
          </p:cNvCxnSpPr>
          <p:nvPr/>
        </p:nvCxnSpPr>
        <p:spPr>
          <a:xfrm>
            <a:off x="1967760" y="2652956"/>
            <a:ext cx="257804" cy="386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endCxn id="33" idx="1"/>
          </p:cNvCxnSpPr>
          <p:nvPr/>
        </p:nvCxnSpPr>
        <p:spPr>
          <a:xfrm>
            <a:off x="1483380" y="2280389"/>
            <a:ext cx="308040" cy="191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4726379" y="4368178"/>
            <a:ext cx="2011924" cy="214039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 60"/>
          <p:cNvSpPr/>
          <p:nvPr/>
        </p:nvSpPr>
        <p:spPr>
          <a:xfrm rot="2728925">
            <a:off x="5458932" y="5071100"/>
            <a:ext cx="1472298" cy="1401031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フローチャート: 結合子 61"/>
          <p:cNvSpPr/>
          <p:nvPr/>
        </p:nvSpPr>
        <p:spPr>
          <a:xfrm>
            <a:off x="4876290" y="5590060"/>
            <a:ext cx="184192" cy="1951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739423" y="4424808"/>
            <a:ext cx="1769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扇の範囲内か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 smtClean="0">
                <a:solidFill>
                  <a:srgbClr val="FF0000"/>
                </a:solidFill>
              </a:rPr>
              <a:t>範囲外か求める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5" name="フローチャート: 結合子 64"/>
          <p:cNvSpPr/>
          <p:nvPr/>
        </p:nvSpPr>
        <p:spPr>
          <a:xfrm>
            <a:off x="5640245" y="5590060"/>
            <a:ext cx="184192" cy="1951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8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7999" cy="9906000"/>
          </a:xfrm>
        </p:spPr>
      </p:pic>
    </p:spTree>
    <p:extLst>
      <p:ext uri="{BB962C8B-B14F-4D97-AF65-F5344CB8AC3E}">
        <p14:creationId xmlns:p14="http://schemas.microsoft.com/office/powerpoint/2010/main" val="9435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/>
          <p:cNvGrpSpPr/>
          <p:nvPr/>
        </p:nvGrpSpPr>
        <p:grpSpPr>
          <a:xfrm>
            <a:off x="71520" y="5806255"/>
            <a:ext cx="6786480" cy="3271797"/>
            <a:chOff x="376654" y="5968315"/>
            <a:chExt cx="6246568" cy="3309574"/>
          </a:xfrm>
        </p:grpSpPr>
        <p:grpSp>
          <p:nvGrpSpPr>
            <p:cNvPr id="43" name="グループ化 42"/>
            <p:cNvGrpSpPr/>
            <p:nvPr/>
          </p:nvGrpSpPr>
          <p:grpSpPr>
            <a:xfrm>
              <a:off x="376654" y="5968315"/>
              <a:ext cx="6246568" cy="3309574"/>
              <a:chOff x="518984" y="6981095"/>
              <a:chExt cx="5606608" cy="2723745"/>
            </a:xfrm>
          </p:grpSpPr>
          <p:sp>
            <p:nvSpPr>
              <p:cNvPr id="39" name="角丸四角形 38"/>
              <p:cNvSpPr/>
              <p:nvPr/>
            </p:nvSpPr>
            <p:spPr>
              <a:xfrm>
                <a:off x="518984" y="6981095"/>
                <a:ext cx="5374683" cy="2723745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/>
              <p:cNvSpPr txBox="1"/>
              <p:nvPr/>
            </p:nvSpPr>
            <p:spPr>
              <a:xfrm>
                <a:off x="1054319" y="7375605"/>
                <a:ext cx="2199503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Visual Studio 2015</a:t>
                </a:r>
                <a:endParaRPr kumimoji="1" lang="en-US" altLang="ja-JP" dirty="0" smtClean="0"/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1545231" y="7033723"/>
                <a:ext cx="3554113" cy="435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dirty="0" smtClean="0"/>
                  <a:t>使用できるツール</a:t>
                </a:r>
                <a:endParaRPr kumimoji="1" lang="ja-JP" altLang="en-US" sz="2800" dirty="0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1054319" y="7841031"/>
                <a:ext cx="916431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DirectX9</a:t>
                </a:r>
                <a:endParaRPr kumimoji="1" lang="ja-JP" altLang="en-US" dirty="0"/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1070782" y="8315765"/>
                <a:ext cx="68610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Unity</a:t>
                </a: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1005686" y="8719637"/>
                <a:ext cx="136975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err="1" smtClean="0"/>
                  <a:t>UnrealEngine</a:t>
                </a:r>
                <a:endParaRPr kumimoji="1" lang="en-US" altLang="ja-JP" dirty="0" smtClean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1045116" y="9158048"/>
                <a:ext cx="118643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err="1" smtClean="0"/>
                  <a:t>TortoiseGit</a:t>
                </a:r>
                <a:endParaRPr kumimoji="1" lang="ja-JP" altLang="en-US" dirty="0"/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945933" y="7376291"/>
                <a:ext cx="1570415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err="1" smtClean="0"/>
                  <a:t>PhotoShop</a:t>
                </a:r>
                <a:r>
                  <a:rPr lang="en-US" altLang="ja-JP" dirty="0" smtClean="0"/>
                  <a:t> 2021</a:t>
                </a:r>
                <a:endParaRPr kumimoji="1" lang="ja-JP" altLang="en-US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3995358" y="7773621"/>
                <a:ext cx="1681715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PowerPoint 2016</a:t>
                </a:r>
                <a:endParaRPr kumimoji="1" lang="ja-JP" altLang="en-US" dirty="0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3945931" y="8186690"/>
                <a:ext cx="1947733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err="1" smtClean="0"/>
                  <a:t>PremirePro</a:t>
                </a:r>
                <a:r>
                  <a:rPr lang="en-US" altLang="ja-JP" dirty="0" smtClean="0"/>
                  <a:t> 2020</a:t>
                </a:r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3966783" y="8588626"/>
                <a:ext cx="1132561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Excel 2016</a:t>
                </a:r>
                <a:endParaRPr kumimoji="1" lang="ja-JP" altLang="en-US" dirty="0"/>
              </a:p>
            </p:txBody>
          </p:sp>
          <p:pic>
            <p:nvPicPr>
              <p:cNvPr id="15" name="図 14" descr="Adobe &lt;strong&gt;Photoshop&lt;/strong&gt; - 维基百科，自由的百科全书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825" y="7441237"/>
                <a:ext cx="285653" cy="278511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6" name="図 15" descr="Datei:Microsoft &lt;strong&gt;PowerPoint&lt;/strong&gt; 2013 logo.svg – Wikipedia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676" y="7790671"/>
                <a:ext cx="307199" cy="301567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7" name="図 16" descr="After Effects連携でPremiere Proのグラフィックテキストの表現力を ...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7208" y="8192135"/>
                <a:ext cx="301667" cy="301667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8" name="図 17" descr="File:Microsoft Office &lt;strong&gt;Excel&lt;/strong&gt; (2013–2018).svg - Wikimedia Commons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676" y="8597328"/>
                <a:ext cx="289707" cy="289707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9" name="図 18" descr="File:&lt;strong&gt;Visual Studio&lt;/strong&gt; 2013 Logo.svg - Wikimedia Commons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57" y="7402038"/>
                <a:ext cx="305959" cy="316466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4" name="図 3" descr="&lt;strong&gt;DirectX&lt;/strong&gt; - 위키백과, 우리 모두의 백과사전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956" y="7812749"/>
                <a:ext cx="324363" cy="324363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21" name="図 20" descr="Файл:&lt;strong&gt;Unity&lt;/strong&gt; Logo.png — Википедия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885" y="8291859"/>
                <a:ext cx="371537" cy="371538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22" name="図 21" descr="File:Unreal Engine 4 logo and wordmark.svg - Wikimedia Commons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553" y="8711909"/>
                <a:ext cx="354349" cy="391006"/>
              </a:xfrm>
              <a:prstGeom prst="rect">
                <a:avLst/>
              </a:prstGeom>
              <a:ln>
                <a:noFill/>
              </a:ln>
              <a:effectLst>
                <a:outerShdw blurRad="88900" dir="5400000" algn="ctr" rotWithShape="0">
                  <a:schemeClr val="tx1"/>
                </a:outerShdw>
              </a:effectLst>
            </p:spPr>
          </p:pic>
          <p:sp>
            <p:nvSpPr>
              <p:cNvPr id="24" name="テキスト ボックス 23"/>
              <p:cNvSpPr txBox="1"/>
              <p:nvPr/>
            </p:nvSpPr>
            <p:spPr>
              <a:xfrm>
                <a:off x="4039543" y="9110700"/>
                <a:ext cx="732529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Zoom</a:t>
                </a:r>
                <a:endParaRPr kumimoji="1" lang="ja-JP" altLang="en-US" dirty="0"/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875506" y="9261840"/>
                <a:ext cx="125008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e</a:t>
                </a:r>
                <a:r>
                  <a:rPr kumimoji="1" lang="en-US" altLang="ja-JP" dirty="0" smtClean="0"/>
                  <a:t>tc...</a:t>
                </a:r>
                <a:endParaRPr kumimoji="1" lang="ja-JP" altLang="en-US" dirty="0"/>
              </a:p>
            </p:txBody>
          </p:sp>
          <p:pic>
            <p:nvPicPr>
              <p:cNvPr id="33" name="図 32" descr="Macのカメラが乗っ取られてしまう脆弱性が発覚した「&lt;strong&gt;Zoom&lt;/strong&gt;」を ...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869" y="9081968"/>
                <a:ext cx="348476" cy="3484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ctr" rotWithShape="0">
                  <a:schemeClr val="bg1"/>
                </a:outerShdw>
              </a:effectLst>
            </p:spPr>
          </p:pic>
        </p:grpSp>
        <p:pic>
          <p:nvPicPr>
            <p:cNvPr id="27" name="図 26" descr="&lt;strong&gt;TortoiseGit&lt;/strong&gt; - Wikipedia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77" y="8669614"/>
              <a:ext cx="346023" cy="32839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" name="左矢印吹き出し 28"/>
          <p:cNvSpPr/>
          <p:nvPr/>
        </p:nvSpPr>
        <p:spPr>
          <a:xfrm>
            <a:off x="3381886" y="1350923"/>
            <a:ext cx="3413586" cy="3001807"/>
          </a:xfrm>
          <a:prstGeom prst="leftArrowCallout">
            <a:avLst>
              <a:gd name="adj1" fmla="val 33907"/>
              <a:gd name="adj2" fmla="val 35682"/>
              <a:gd name="adj3" fmla="val 10659"/>
              <a:gd name="adj4" fmla="val 84017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35" name="正方形/長方形 3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389770" y="56583"/>
            <a:ext cx="2419593" cy="637780"/>
          </a:xfrm>
        </p:spPr>
        <p:txBody>
          <a:bodyPr>
            <a:normAutofit fontScale="90000"/>
          </a:bodyPr>
          <a:lstStyle/>
          <a:p>
            <a:r>
              <a:rPr kumimoji="1" lang="ja-JP" altLang="en-US" sz="440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56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自己紹介</a:t>
            </a:r>
            <a:endParaRPr kumimoji="1" lang="ja-JP" altLang="en-US" sz="440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56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886644" y="1895121"/>
            <a:ext cx="3536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・名前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管原　</a:t>
            </a:r>
            <a:r>
              <a:rPr lang="ja-JP" altLang="en-US" sz="2400" dirty="0" smtClean="0"/>
              <a:t>司</a:t>
            </a:r>
            <a:endParaRPr lang="en-US" altLang="ja-JP" sz="2400" dirty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・出身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北海道札幌市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・趣味 </a:t>
            </a:r>
            <a:r>
              <a:rPr lang="en-US" altLang="ja-JP" sz="2400" dirty="0" smtClean="0"/>
              <a:t>: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ガンプラ</a:t>
            </a:r>
            <a:endParaRPr lang="en-US" altLang="ja-JP" sz="2400" dirty="0" smtClean="0"/>
          </a:p>
          <a:p>
            <a:r>
              <a:rPr lang="en-US" altLang="ja-JP" sz="2400" dirty="0" smtClean="0"/>
              <a:t>	 </a:t>
            </a:r>
            <a:r>
              <a:rPr lang="ja-JP" altLang="en-US" sz="2400" dirty="0" smtClean="0"/>
              <a:t>ゲーム</a:t>
            </a:r>
            <a:endParaRPr lang="en-US" altLang="ja-JP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02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49952" y="4475629"/>
            <a:ext cx="3745522" cy="1196773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80619" y="4511788"/>
            <a:ext cx="349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</a:rPr>
              <a:t>・力を入れている処理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801467" y="5018155"/>
            <a:ext cx="209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パーティクル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" y="1631051"/>
            <a:ext cx="3344540" cy="27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-11980" y="86885"/>
            <a:ext cx="6869980" cy="10232118"/>
            <a:chOff x="0" y="37099"/>
            <a:chExt cx="6869980" cy="10232118"/>
          </a:xfrm>
        </p:grpSpPr>
        <p:sp>
          <p:nvSpPr>
            <p:cNvPr id="5" name="正方形/長方形 4"/>
            <p:cNvSpPr/>
            <p:nvPr/>
          </p:nvSpPr>
          <p:spPr>
            <a:xfrm>
              <a:off x="11980" y="37099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03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8985" y="221675"/>
            <a:ext cx="3110531" cy="680367"/>
          </a:xfrm>
        </p:spPr>
        <p:txBody>
          <a:bodyPr>
            <a:no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77048" y="228431"/>
            <a:ext cx="425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『</a:t>
            </a:r>
            <a:r>
              <a:rPr lang="en-US" altLang="ja-JP" sz="3200" dirty="0" err="1" smtClean="0"/>
              <a:t>WizardAdventure</a:t>
            </a:r>
            <a:r>
              <a:rPr lang="en-US" altLang="ja-JP" sz="3200" dirty="0" smtClean="0"/>
              <a:t>』</a:t>
            </a:r>
            <a:endParaRPr kumimoji="1" lang="ja-JP" altLang="en-US" sz="3200" dirty="0"/>
          </a:p>
        </p:txBody>
      </p:sp>
      <p:grpSp>
        <p:nvGrpSpPr>
          <p:cNvPr id="29" name="グループ化 28"/>
          <p:cNvGrpSpPr/>
          <p:nvPr/>
        </p:nvGrpSpPr>
        <p:grpSpPr>
          <a:xfrm>
            <a:off x="-11980" y="4239161"/>
            <a:ext cx="7032860" cy="1437454"/>
            <a:chOff x="17800" y="4155522"/>
            <a:chExt cx="7032860" cy="1437454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32" name="グループ化 31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35" name="正方形/長方形 34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37" name="テキスト ボックス 36"/>
                <p:cNvSpPr txBox="1"/>
                <p:nvPr/>
              </p:nvSpPr>
              <p:spPr>
                <a:xfrm>
                  <a:off x="5261461" y="5185045"/>
                  <a:ext cx="69094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9" name="正方形/長方形 38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33" name="テキスト ボックス 32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1" name="テキスト ボックス 30"/>
            <p:cNvSpPr txBox="1"/>
            <p:nvPr/>
          </p:nvSpPr>
          <p:spPr>
            <a:xfrm>
              <a:off x="2358490" y="4268856"/>
              <a:ext cx="4692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</a:t>
              </a:r>
              <a:r>
                <a:rPr kumimoji="1" lang="ja-JP" altLang="en-US" sz="2000" dirty="0" smtClean="0">
                  <a:ln>
                    <a:solidFill>
                      <a:srgbClr val="FFFF00"/>
                    </a:solidFill>
                  </a:ln>
                </a:rPr>
                <a:t>アクション</a:t>
              </a:r>
              <a:endParaRPr kumimoji="1" lang="ja-JP" altLang="en-US" sz="20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-17459" y="5681160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34734" y="6088346"/>
            <a:ext cx="6567565" cy="1442839"/>
            <a:chOff x="113982" y="6293797"/>
            <a:chExt cx="6567565" cy="1442839"/>
          </a:xfrm>
        </p:grpSpPr>
        <p:sp>
          <p:nvSpPr>
            <p:cNvPr id="3" name="正方形/長方形 2"/>
            <p:cNvSpPr/>
            <p:nvPr/>
          </p:nvSpPr>
          <p:spPr>
            <a:xfrm>
              <a:off x="113982" y="6462989"/>
              <a:ext cx="6567565" cy="108739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354691" y="6293797"/>
              <a:ext cx="6086146" cy="1442839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ブロック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と</a:t>
              </a:r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魔法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を活用し</a:t>
              </a:r>
              <a:r>
                <a:rPr lang="ja-JP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ながら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進んでいくアクションゲームです</a:t>
              </a:r>
              <a:r>
                <a:rPr lang="ja-JP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。</a:t>
              </a:r>
              <a:endParaRPr kumimoji="1" lang="ja-JP" altLang="en-US" sz="20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テキスト ボックス 44"/>
          <p:cNvSpPr txBox="1"/>
          <p:nvPr/>
        </p:nvSpPr>
        <p:spPr>
          <a:xfrm>
            <a:off x="1222929" y="7520251"/>
            <a:ext cx="230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ブロックを生成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816021" y="7531941"/>
            <a:ext cx="85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魔法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2" y="1290947"/>
            <a:ext cx="6588316" cy="2694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8" y="8115691"/>
            <a:ext cx="2552132" cy="135034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26" y="8109984"/>
            <a:ext cx="2540091" cy="13560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20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上矢印吹き出し 26"/>
          <p:cNvSpPr/>
          <p:nvPr/>
        </p:nvSpPr>
        <p:spPr>
          <a:xfrm>
            <a:off x="157310" y="4678417"/>
            <a:ext cx="4463142" cy="18539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6" name="上矢印吹き出し 25"/>
          <p:cNvSpPr/>
          <p:nvPr/>
        </p:nvSpPr>
        <p:spPr>
          <a:xfrm>
            <a:off x="2577736" y="1801175"/>
            <a:ext cx="4165727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5" name="左矢印吹き出し 24"/>
          <p:cNvSpPr/>
          <p:nvPr/>
        </p:nvSpPr>
        <p:spPr>
          <a:xfrm rot="10800000">
            <a:off x="279959" y="4073156"/>
            <a:ext cx="4140594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左矢印吹き出し 23"/>
          <p:cNvSpPr/>
          <p:nvPr/>
        </p:nvSpPr>
        <p:spPr>
          <a:xfrm>
            <a:off x="2598903" y="1193043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7971" y="6751895"/>
            <a:ext cx="6640332" cy="203475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8" name="正方形/長方形 7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20" name="テキスト ボックス 19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04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754899" y="3552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lang="ja-JP" altLang="en-US" sz="48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91775" y="1221268"/>
            <a:ext cx="36463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ブロックの処理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947" y="2175863"/>
            <a:ext cx="4082416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プレイヤーが向いてる方向にある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画面内のブロックを選択して、動かす処理を実装しました。ブロックの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ポインタを動的</a:t>
            </a:r>
            <a:r>
              <a:rPr lang="ja-JP" altLang="en-US" sz="2000" dirty="0" smtClean="0">
                <a:solidFill>
                  <a:schemeClr val="bg1"/>
                </a:solidFill>
              </a:rPr>
              <a:t>に確保するのに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苦戦しました。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55137" y="5340207"/>
            <a:ext cx="4465315" cy="8927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色、移動量、拡大率、</a:t>
            </a:r>
            <a:r>
              <a:rPr lang="ja-JP" altLang="en-US" sz="2000" dirty="0" smtClean="0">
                <a:solidFill>
                  <a:srgbClr val="FF0000"/>
                </a:solidFill>
              </a:rPr>
              <a:t>テクスチャ</a:t>
            </a:r>
            <a:r>
              <a:rPr lang="ja-JP" altLang="en-US" sz="2000" dirty="0" smtClean="0">
                <a:solidFill>
                  <a:schemeClr val="bg1"/>
                </a:solidFill>
              </a:rPr>
              <a:t>など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を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自作ツールで変更できるようにし、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効率良く色々なエフェクトを作成しました。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61303" y="7081704"/>
            <a:ext cx="65294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モデルやモーションなどリソースを初めてすべて</a:t>
            </a:r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自作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し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制作しました。今回の作品は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メモリを動的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に確保すること、</a:t>
            </a:r>
            <a:endParaRPr kumimoji="1"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マップなどを</a:t>
            </a:r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外部ファイル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から読み込む事を意識しながら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制作を進めました。今まであまり挑戦していなかった事にも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挑戦することができ、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自身の成長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に繋がる作品になりました。</a:t>
            </a:r>
            <a:endParaRPr kumimoji="1"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305253" y="4109767"/>
            <a:ext cx="209000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パーティクル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46600" y="6717576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1312936"/>
            <a:ext cx="2437118" cy="16327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31" y="3915911"/>
            <a:ext cx="1941685" cy="103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5" y="5340207"/>
            <a:ext cx="1926255" cy="10278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91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-11980" y="86885"/>
            <a:ext cx="6869980" cy="10232118"/>
            <a:chOff x="0" y="37099"/>
            <a:chExt cx="6869980" cy="10232118"/>
          </a:xfrm>
        </p:grpSpPr>
        <p:sp>
          <p:nvSpPr>
            <p:cNvPr id="5" name="正方形/長方形 4"/>
            <p:cNvSpPr/>
            <p:nvPr/>
          </p:nvSpPr>
          <p:spPr>
            <a:xfrm>
              <a:off x="11980" y="37099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8985" y="221675"/>
            <a:ext cx="3110531" cy="680367"/>
          </a:xfrm>
        </p:spPr>
        <p:txBody>
          <a:bodyPr>
            <a:no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76848" y="233278"/>
            <a:ext cx="405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/>
              <a:t>『Particle Tool』</a:t>
            </a:r>
            <a:endParaRPr kumimoji="1" lang="ja-JP" altLang="en-US" sz="3600" dirty="0"/>
          </a:p>
        </p:txBody>
      </p:sp>
      <p:grpSp>
        <p:nvGrpSpPr>
          <p:cNvPr id="29" name="グループ化 28"/>
          <p:cNvGrpSpPr/>
          <p:nvPr/>
        </p:nvGrpSpPr>
        <p:grpSpPr>
          <a:xfrm>
            <a:off x="-17459" y="1263480"/>
            <a:ext cx="7032860" cy="1437454"/>
            <a:chOff x="17800" y="4155522"/>
            <a:chExt cx="7032860" cy="1437454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32" name="グループ化 31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35" name="正方形/長方形 34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37" name="テキスト ボックス 36"/>
                <p:cNvSpPr txBox="1"/>
                <p:nvPr/>
              </p:nvSpPr>
              <p:spPr>
                <a:xfrm>
                  <a:off x="5261461" y="5185045"/>
                  <a:ext cx="69094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9" name="正方形/長方形 38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33" name="テキスト ボックス 32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2</a:t>
                </a:r>
                <a:r>
                  <a:rPr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週間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1" name="テキスト ボックス 30"/>
            <p:cNvSpPr txBox="1"/>
            <p:nvPr/>
          </p:nvSpPr>
          <p:spPr>
            <a:xfrm>
              <a:off x="2358490" y="4268856"/>
              <a:ext cx="4692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ツール</a:t>
              </a:r>
              <a:endParaRPr kumimoji="1" lang="ja-JP" altLang="en-US" sz="2000" dirty="0" smtClean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37314" y="2669011"/>
            <a:ext cx="114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13982" y="3091767"/>
            <a:ext cx="7071312" cy="621382"/>
            <a:chOff x="113982" y="6269653"/>
            <a:chExt cx="7071312" cy="1442839"/>
          </a:xfrm>
        </p:grpSpPr>
        <p:sp>
          <p:nvSpPr>
            <p:cNvPr id="3" name="正方形/長方形 2"/>
            <p:cNvSpPr/>
            <p:nvPr/>
          </p:nvSpPr>
          <p:spPr>
            <a:xfrm>
              <a:off x="113982" y="6462989"/>
              <a:ext cx="6567565" cy="108739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99148" y="6269653"/>
              <a:ext cx="6086146" cy="1442839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パーティクルエフェクト</a:t>
              </a:r>
              <a:r>
                <a:rPr kumimoji="1" lang="ja-JP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作成ツールです</a:t>
              </a:r>
              <a:r>
                <a:rPr lang="ja-JP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。</a:t>
              </a:r>
              <a:endParaRPr kumimoji="1" lang="ja-JP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左矢印吹き出し 41"/>
          <p:cNvSpPr/>
          <p:nvPr/>
        </p:nvSpPr>
        <p:spPr>
          <a:xfrm>
            <a:off x="2660615" y="3953253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035234" y="3976559"/>
            <a:ext cx="36463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err="1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Imgui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44" name="上矢印吹き出し 43"/>
          <p:cNvSpPr/>
          <p:nvPr/>
        </p:nvSpPr>
        <p:spPr>
          <a:xfrm>
            <a:off x="2660615" y="4569594"/>
            <a:ext cx="4165727" cy="169750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017050" y="4943663"/>
            <a:ext cx="4082416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 smtClean="0">
                <a:solidFill>
                  <a:srgbClr val="FF0000"/>
                </a:solidFill>
              </a:rPr>
              <a:t>Imgui</a:t>
            </a:r>
            <a:r>
              <a:rPr lang="ja-JP" altLang="en-US" sz="2000" dirty="0" smtClean="0">
                <a:solidFill>
                  <a:schemeClr val="bg1"/>
                </a:solidFill>
              </a:rPr>
              <a:t>を初めて使用しました。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スライダーだったりを作れるので、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ツールを作るのに</a:t>
            </a:r>
            <a:r>
              <a:rPr lang="ja-JP" altLang="en-US" sz="2000" dirty="0" smtClean="0">
                <a:solidFill>
                  <a:srgbClr val="FF0000"/>
                </a:solidFill>
              </a:rPr>
              <a:t>最適</a:t>
            </a:r>
            <a:r>
              <a:rPr lang="ja-JP" altLang="en-US" sz="2000" dirty="0" smtClean="0">
                <a:solidFill>
                  <a:schemeClr val="bg1"/>
                </a:solidFill>
              </a:rPr>
              <a:t>だと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思いました。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" y="3966106"/>
            <a:ext cx="2526482" cy="1535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左矢印吹き出し 46"/>
          <p:cNvSpPr/>
          <p:nvPr/>
        </p:nvSpPr>
        <p:spPr>
          <a:xfrm rot="10800000">
            <a:off x="113982" y="6400345"/>
            <a:ext cx="3958425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021324" y="6415128"/>
            <a:ext cx="26038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テクスチャ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50" name="上矢印吹き出し 49"/>
          <p:cNvSpPr/>
          <p:nvPr/>
        </p:nvSpPr>
        <p:spPr>
          <a:xfrm>
            <a:off x="80687" y="7010509"/>
            <a:ext cx="4165727" cy="1242024"/>
          </a:xfrm>
          <a:prstGeom prst="upArrowCallout">
            <a:avLst>
              <a:gd name="adj1" fmla="val 53010"/>
              <a:gd name="adj2" fmla="val 56708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61784" y="7397055"/>
            <a:ext cx="4082416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テクスチャを</a:t>
            </a:r>
            <a:r>
              <a:rPr lang="ja-JP" altLang="en-US" sz="2000" dirty="0" smtClean="0">
                <a:solidFill>
                  <a:srgbClr val="FF0000"/>
                </a:solidFill>
              </a:rPr>
              <a:t>外部ファイル</a:t>
            </a:r>
            <a:r>
              <a:rPr lang="ja-JP" altLang="en-US" sz="2000" dirty="0" smtClean="0">
                <a:solidFill>
                  <a:schemeClr val="bg1"/>
                </a:solidFill>
              </a:rPr>
              <a:t>から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読み込む処理を実装しました。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56" y="6395289"/>
            <a:ext cx="2481572" cy="10861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56" y="7609594"/>
            <a:ext cx="2481572" cy="10685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2" name="正方形/長方形 51"/>
          <p:cNvSpPr/>
          <p:nvPr/>
        </p:nvSpPr>
        <p:spPr>
          <a:xfrm>
            <a:off x="1179190" y="8827408"/>
            <a:ext cx="5564486" cy="933928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538847" y="8793088"/>
            <a:ext cx="100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感想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244133" y="9046556"/>
            <a:ext cx="5337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初めて自作ツールを作ってみて</a:t>
            </a:r>
            <a:r>
              <a:rPr lang="en-US" altLang="ja-JP" sz="1400" dirty="0" err="1" smtClean="0">
                <a:solidFill>
                  <a:srgbClr val="FF0000"/>
                </a:solidFill>
              </a:rPr>
              <a:t>Imgui</a:t>
            </a:r>
            <a:r>
              <a:rPr lang="ja-JP" altLang="en-US" sz="1400" dirty="0" smtClean="0">
                <a:solidFill>
                  <a:schemeClr val="bg1"/>
                </a:solidFill>
              </a:rPr>
              <a:t>の便利さに驚きました、</a:t>
            </a:r>
            <a:r>
              <a:rPr kumimoji="1" lang="ja-JP" altLang="en-US" sz="1400" dirty="0" smtClean="0">
                <a:solidFill>
                  <a:schemeClr val="bg1"/>
                </a:solidFill>
              </a:rPr>
              <a:t>今まで手打ちで</a:t>
            </a:r>
            <a:r>
              <a:rPr lang="ja-JP" altLang="en-US" sz="1400" dirty="0" smtClean="0">
                <a:solidFill>
                  <a:schemeClr val="bg1"/>
                </a:solidFill>
              </a:rPr>
              <a:t>調整していたものもツールで一回でできるので、随時調整が必要なものは、ツールを作る方が</a:t>
            </a:r>
            <a:r>
              <a:rPr lang="ja-JP" altLang="en-US" sz="1400" dirty="0" smtClean="0">
                <a:solidFill>
                  <a:srgbClr val="FF0000"/>
                </a:solidFill>
              </a:rPr>
              <a:t>効率的</a:t>
            </a:r>
            <a:r>
              <a:rPr lang="ja-JP" altLang="en-US" sz="1400" dirty="0" smtClean="0">
                <a:solidFill>
                  <a:schemeClr val="bg1"/>
                </a:solidFill>
              </a:rPr>
              <a:t>だと思いました。</a:t>
            </a:r>
            <a:endParaRPr lang="en-US" altLang="ja-JP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-11980" y="86885"/>
            <a:ext cx="6869980" cy="10232118"/>
            <a:chOff x="0" y="37099"/>
            <a:chExt cx="6869980" cy="10232118"/>
          </a:xfrm>
        </p:grpSpPr>
        <p:sp>
          <p:nvSpPr>
            <p:cNvPr id="5" name="正方形/長方形 4"/>
            <p:cNvSpPr/>
            <p:nvPr/>
          </p:nvSpPr>
          <p:spPr>
            <a:xfrm>
              <a:off x="11980" y="37099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06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8985" y="221675"/>
            <a:ext cx="3110531" cy="680367"/>
          </a:xfrm>
        </p:spPr>
        <p:txBody>
          <a:bodyPr>
            <a:no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92379" y="134636"/>
            <a:ext cx="2829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/>
              <a:t>『4 keys』</a:t>
            </a:r>
            <a:endParaRPr kumimoji="1" lang="ja-JP" altLang="en-US" sz="44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" y="1225185"/>
            <a:ext cx="6657520" cy="2825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グループ化 28"/>
          <p:cNvGrpSpPr/>
          <p:nvPr/>
        </p:nvGrpSpPr>
        <p:grpSpPr>
          <a:xfrm>
            <a:off x="-11980" y="4239161"/>
            <a:ext cx="7032860" cy="1437454"/>
            <a:chOff x="17800" y="4155522"/>
            <a:chExt cx="7032860" cy="1437454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32" name="グループ化 31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35" name="正方形/長方形 34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37" name="テキスト ボックス 36"/>
                <p:cNvSpPr txBox="1"/>
                <p:nvPr/>
              </p:nvSpPr>
              <p:spPr>
                <a:xfrm>
                  <a:off x="5261461" y="5185045"/>
                  <a:ext cx="69094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9" name="正方形/長方形 38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33" name="テキスト ボックス 32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3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1" name="テキスト ボックス 30"/>
            <p:cNvSpPr txBox="1"/>
            <p:nvPr/>
          </p:nvSpPr>
          <p:spPr>
            <a:xfrm>
              <a:off x="2358490" y="4268856"/>
              <a:ext cx="4692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</a:t>
              </a:r>
              <a:r>
                <a:rPr kumimoji="1" lang="en-US" altLang="ja-JP" sz="2000" dirty="0" smtClean="0">
                  <a:ln>
                    <a:solidFill>
                      <a:srgbClr val="FFFF00"/>
                    </a:solidFill>
                  </a:ln>
                </a:rPr>
                <a:t>3D</a:t>
              </a:r>
              <a:r>
                <a:rPr kumimoji="1" lang="ja-JP" altLang="en-US" sz="2000" dirty="0" smtClean="0">
                  <a:ln>
                    <a:solidFill>
                      <a:srgbClr val="FFFF00"/>
                    </a:solidFill>
                  </a:ln>
                </a:rPr>
                <a:t>ホラー</a:t>
              </a:r>
              <a:r>
                <a:rPr kumimoji="1" lang="en-US" altLang="ja-JP" sz="2000" dirty="0" smtClean="0">
                  <a:ln>
                    <a:solidFill>
                      <a:srgbClr val="FFFF00"/>
                    </a:solidFill>
                  </a:ln>
                </a:rPr>
                <a:t>ACTPS</a:t>
              </a:r>
              <a:endParaRPr kumimoji="1" lang="ja-JP" altLang="en-US" sz="20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-17459" y="5681160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34734" y="6088594"/>
            <a:ext cx="6567565" cy="1442839"/>
            <a:chOff x="113982" y="6294045"/>
            <a:chExt cx="6567565" cy="1442839"/>
          </a:xfrm>
        </p:grpSpPr>
        <p:sp>
          <p:nvSpPr>
            <p:cNvPr id="3" name="正方形/長方形 2"/>
            <p:cNvSpPr/>
            <p:nvPr/>
          </p:nvSpPr>
          <p:spPr>
            <a:xfrm>
              <a:off x="113982" y="6462989"/>
              <a:ext cx="6567565" cy="108739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05019" y="6294045"/>
              <a:ext cx="6086146" cy="1442839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大量のゾンビ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を倒しながら</a:t>
              </a:r>
              <a:r>
                <a:rPr lang="en-US" altLang="ja-JP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個のカギを集めて脱出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する</a:t>
              </a:r>
              <a:endParaRPr lang="en-US" altLang="ja-JP" sz="200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lang="en-US" altLang="ja-JP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3D</a:t>
              </a:r>
              <a:r>
                <a:rPr lang="ja-JP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ホラー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ACTPS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ゲームです。</a:t>
              </a:r>
              <a:endParaRPr lang="en-US" altLang="ja-JP" sz="200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ゾンビを</a:t>
              </a:r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ヘッドショットで倒す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と</a:t>
              </a:r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武器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として使用できます</a:t>
              </a:r>
              <a:r>
                <a:rPr lang="ja-JP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。</a:t>
              </a:r>
              <a:endParaRPr kumimoji="1" lang="ja-JP" altLang="en-US" sz="20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3" name="テキスト ボックス 42"/>
          <p:cNvSpPr txBox="1"/>
          <p:nvPr/>
        </p:nvSpPr>
        <p:spPr>
          <a:xfrm>
            <a:off x="2572984" y="5141052"/>
            <a:ext cx="426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</a:rPr>
              <a:t>担当 </a:t>
            </a:r>
            <a:r>
              <a:rPr kumimoji="1" lang="en-US" altLang="ja-JP" sz="2000" dirty="0" smtClean="0">
                <a:ln>
                  <a:solidFill>
                    <a:srgbClr val="FFFF00"/>
                  </a:solidFill>
                </a:ln>
              </a:rPr>
              <a:t>:</a:t>
            </a:r>
            <a:r>
              <a:rPr kumimoji="1" lang="en-US" altLang="ja-JP" sz="2400" dirty="0" smtClean="0">
                <a:ln>
                  <a:solidFill>
                    <a:srgbClr val="FFFF00"/>
                  </a:solidFill>
                </a:ln>
              </a:rPr>
              <a:t> </a:t>
            </a:r>
            <a:r>
              <a:rPr kumimoji="1" lang="en-US" altLang="ja-JP" sz="2000" dirty="0" smtClean="0">
                <a:ln>
                  <a:solidFill>
                    <a:srgbClr val="FFFF00"/>
                  </a:solidFill>
                </a:ln>
              </a:rPr>
              <a:t>UI,</a:t>
            </a:r>
            <a:r>
              <a:rPr kumimoji="1" lang="ja-JP" altLang="en-US" sz="2000" dirty="0" smtClean="0">
                <a:ln>
                  <a:solidFill>
                    <a:srgbClr val="FFFF00"/>
                  </a:solidFill>
                </a:ln>
              </a:rPr>
              <a:t>パーティクルエフェクト</a:t>
            </a:r>
            <a:r>
              <a:rPr kumimoji="1" lang="en-US" altLang="ja-JP" sz="2000" dirty="0" smtClean="0">
                <a:ln>
                  <a:solidFill>
                    <a:srgbClr val="FFFF00"/>
                  </a:solidFill>
                </a:ln>
              </a:rPr>
              <a:t> </a:t>
            </a:r>
            <a:endParaRPr kumimoji="1" lang="ja-JP" altLang="en-US" sz="2000" dirty="0">
              <a:ln>
                <a:solidFill>
                  <a:srgbClr val="FFFF00"/>
                </a:solidFill>
              </a:ln>
            </a:endParaRP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88" y="8021397"/>
            <a:ext cx="2213954" cy="136445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テキスト ボックス 44"/>
          <p:cNvSpPr txBox="1"/>
          <p:nvPr/>
        </p:nvSpPr>
        <p:spPr>
          <a:xfrm>
            <a:off x="1234278" y="7502658"/>
            <a:ext cx="210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ゾンビを拾って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右矢印 45"/>
          <p:cNvSpPr/>
          <p:nvPr/>
        </p:nvSpPr>
        <p:spPr>
          <a:xfrm>
            <a:off x="3542764" y="8373810"/>
            <a:ext cx="798653" cy="788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5" y="7961862"/>
            <a:ext cx="2269444" cy="142398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テキスト ボックス 47"/>
          <p:cNvSpPr txBox="1"/>
          <p:nvPr/>
        </p:nvSpPr>
        <p:spPr>
          <a:xfrm>
            <a:off x="4741578" y="7485979"/>
            <a:ext cx="177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回せ</a:t>
            </a:r>
            <a:r>
              <a:rPr lang="ja-JP" altLang="en-US" sz="2400" dirty="0" smtClean="0">
                <a:solidFill>
                  <a:srgbClr val="FF0000"/>
                </a:solidFill>
              </a:rPr>
              <a:t>！！</a:t>
            </a:r>
            <a:r>
              <a:rPr lang="ja-JP" altLang="en-US" sz="2400" dirty="0">
                <a:solidFill>
                  <a:srgbClr val="FF0000"/>
                </a:solidFill>
              </a:rPr>
              <a:t>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上矢印吹き出し 26"/>
          <p:cNvSpPr/>
          <p:nvPr/>
        </p:nvSpPr>
        <p:spPr>
          <a:xfrm>
            <a:off x="157310" y="4678417"/>
            <a:ext cx="4463142" cy="18539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6" name="上矢印吹き出し 25"/>
          <p:cNvSpPr/>
          <p:nvPr/>
        </p:nvSpPr>
        <p:spPr>
          <a:xfrm>
            <a:off x="2577736" y="1801175"/>
            <a:ext cx="4165727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5" name="左矢印吹き出し 24"/>
          <p:cNvSpPr/>
          <p:nvPr/>
        </p:nvSpPr>
        <p:spPr>
          <a:xfrm rot="10800000">
            <a:off x="279959" y="4073156"/>
            <a:ext cx="4140594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左矢印吹き出し 23"/>
          <p:cNvSpPr/>
          <p:nvPr/>
        </p:nvSpPr>
        <p:spPr>
          <a:xfrm>
            <a:off x="2598903" y="1193043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7971" y="6751895"/>
            <a:ext cx="6640332" cy="203475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" y="1242060"/>
            <a:ext cx="2053306" cy="116751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グループ化 17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8" name="正方形/長方形 7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20" name="テキスト ボックス 19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07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754899" y="3552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lang="ja-JP" altLang="en-US" sz="48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91775" y="1221268"/>
            <a:ext cx="36463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体力の</a:t>
            </a:r>
            <a:r>
              <a:rPr lang="en-US" altLang="ja-JP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UI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40497" y="2270112"/>
            <a:ext cx="4082416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ポリゴン</a:t>
            </a:r>
            <a:r>
              <a:rPr lang="ja-JP" altLang="en-US" sz="2000" dirty="0">
                <a:solidFill>
                  <a:schemeClr val="bg1"/>
                </a:solidFill>
              </a:rPr>
              <a:t>の</a:t>
            </a:r>
            <a:r>
              <a:rPr lang="ja-JP" altLang="en-US" sz="2000" dirty="0" smtClean="0">
                <a:solidFill>
                  <a:srgbClr val="FF0000"/>
                </a:solidFill>
              </a:rPr>
              <a:t>向き</a:t>
            </a:r>
            <a:r>
              <a:rPr lang="ja-JP" altLang="en-US" sz="2000" dirty="0">
                <a:solidFill>
                  <a:schemeClr val="bg1"/>
                </a:solidFill>
              </a:rPr>
              <a:t>を</a:t>
            </a:r>
            <a:r>
              <a:rPr lang="ja-JP" altLang="en-US" sz="2000" dirty="0" smtClean="0">
                <a:solidFill>
                  <a:schemeClr val="bg1"/>
                </a:solidFill>
              </a:rPr>
              <a:t>変えながら円形に</a:t>
            </a:r>
            <a:r>
              <a:rPr lang="ja-JP" altLang="en-US" sz="2000" dirty="0" smtClean="0">
                <a:solidFill>
                  <a:srgbClr val="FF0000"/>
                </a:solidFill>
              </a:rPr>
              <a:t>並べました。</a:t>
            </a:r>
            <a:r>
              <a:rPr lang="ja-JP" altLang="en-US" sz="2000" dirty="0" smtClean="0">
                <a:solidFill>
                  <a:schemeClr val="bg1"/>
                </a:solidFill>
              </a:rPr>
              <a:t>ダメージを受けたら色を変えて体力が減ってる様に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見えるようにしました。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29729" y="5373895"/>
            <a:ext cx="4498280" cy="8927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色、移動量、拡大率、</a:t>
            </a:r>
            <a:r>
              <a:rPr lang="ja-JP" altLang="en-US" sz="2000" dirty="0" smtClean="0">
                <a:solidFill>
                  <a:srgbClr val="FF0000"/>
                </a:solidFill>
              </a:rPr>
              <a:t>テクスチャ</a:t>
            </a:r>
            <a:r>
              <a:rPr lang="ja-JP" altLang="en-US" sz="2000" dirty="0" smtClean="0">
                <a:solidFill>
                  <a:schemeClr val="bg1"/>
                </a:solidFill>
              </a:rPr>
              <a:t>など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を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変更</a:t>
            </a:r>
            <a:r>
              <a:rPr lang="ja-JP" altLang="en-US" sz="2000" dirty="0" smtClean="0">
                <a:solidFill>
                  <a:schemeClr val="bg1"/>
                </a:solidFill>
              </a:rPr>
              <a:t>して色々な表現ができるように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工夫し</a:t>
            </a:r>
            <a:r>
              <a:rPr lang="ja-JP" altLang="en-US" sz="2000" dirty="0" smtClean="0">
                <a:solidFill>
                  <a:schemeClr val="bg1"/>
                </a:solidFill>
              </a:rPr>
              <a:t>まし</a:t>
            </a:r>
            <a:r>
              <a:rPr lang="ja-JP" altLang="en-US" sz="2000" dirty="0">
                <a:solidFill>
                  <a:schemeClr val="bg1"/>
                </a:solidFill>
              </a:rPr>
              <a:t>た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79959" y="7110002"/>
            <a:ext cx="65294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C++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で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3D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ゲーム制作が初めてだったり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ACTPS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で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  <a:latin typeface="+mj-ea"/>
                <a:ea typeface="+mj-ea"/>
              </a:rPr>
              <a:t>要素が多くスケジュール通りにあまりいかなく</a:t>
            </a:r>
            <a:r>
              <a:rPr lang="ja-JP" altLang="en-US" sz="2000" dirty="0">
                <a:solidFill>
                  <a:srgbClr val="0070C0"/>
                </a:solidFill>
                <a:latin typeface="+mj-ea"/>
                <a:ea typeface="+mj-ea"/>
              </a:rPr>
              <a:t>、</a:t>
            </a:r>
            <a:endParaRPr lang="en-US" altLang="ja-JP" sz="20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チームメンバーとの進捗確認の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大切さがよりわかりました。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初めて</a:t>
            </a:r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パーティクルを触って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自分が</a:t>
            </a:r>
            <a:endParaRPr lang="en-US" altLang="ja-JP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力を入れたい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と思えるものに出会えて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とても良かったです！</a:t>
            </a:r>
            <a:endParaRPr kumimoji="1" lang="ja-JP" altLang="en-US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305253" y="4109767"/>
            <a:ext cx="209000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パーティクル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46600" y="6717576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8" y="4052945"/>
            <a:ext cx="1806265" cy="1116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72" y="5394415"/>
            <a:ext cx="1832831" cy="11324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" y="2601994"/>
            <a:ext cx="2008428" cy="12500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4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/>
        </p:nvSpPr>
        <p:spPr>
          <a:xfrm>
            <a:off x="1062681" y="7283372"/>
            <a:ext cx="5750734" cy="2558076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9" name="正方形/長方形 8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114" y="79109"/>
            <a:ext cx="3142104" cy="623824"/>
          </a:xfrm>
        </p:spPr>
        <p:txBody>
          <a:bodyPr>
            <a:noAutofit/>
          </a:bodyPr>
          <a:lstStyle/>
          <a:p>
            <a:pPr algn="l"/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　</a:t>
            </a:r>
            <a:endParaRPr kumimoji="1" lang="ja-JP" altLang="en-US" sz="4800" dirty="0">
              <a:effectLst>
                <a:glow>
                  <a:schemeClr val="accent1"/>
                </a:glow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41000" dist="635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7" name="コンテンツ プレースホルダー 1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3" y="1178627"/>
            <a:ext cx="6645164" cy="284043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3" name="正方形/長方形 32"/>
          <p:cNvSpPr/>
          <p:nvPr/>
        </p:nvSpPr>
        <p:spPr>
          <a:xfrm>
            <a:off x="113982" y="6200416"/>
            <a:ext cx="6699433" cy="90099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08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0113" y="5657939"/>
            <a:ext cx="2196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-2995" y="4130963"/>
            <a:ext cx="6816410" cy="1437454"/>
            <a:chOff x="17800" y="4155522"/>
            <a:chExt cx="6816410" cy="1437454"/>
          </a:xfrm>
        </p:grpSpPr>
        <p:grpSp>
          <p:nvGrpSpPr>
            <p:cNvPr id="23" name="グループ化 22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6" name="正方形/長方形 5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" name="テキスト ボックス 4"/>
                <p:cNvSpPr txBox="1"/>
                <p:nvPr/>
              </p:nvSpPr>
              <p:spPr>
                <a:xfrm>
                  <a:off x="5228432" y="5185045"/>
                  <a:ext cx="716756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9" name="テキスト ボックス 18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3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5" name="テキスト ボックス 34"/>
            <p:cNvSpPr txBox="1"/>
            <p:nvPr/>
          </p:nvSpPr>
          <p:spPr>
            <a:xfrm>
              <a:off x="2585942" y="4273658"/>
              <a:ext cx="4239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</a:t>
              </a:r>
              <a:r>
                <a:rPr kumimoji="1" lang="en-US" altLang="ja-JP" sz="2400" dirty="0" smtClean="0">
                  <a:ln>
                    <a:solidFill>
                      <a:srgbClr val="FFFF00"/>
                    </a:solidFill>
                  </a:ln>
                </a:rPr>
                <a:t>2D</a:t>
              </a:r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シューティング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754799" y="6243844"/>
            <a:ext cx="5446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3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方向ショット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と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ビーム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を使い分けて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000000"/>
                </a:solidFill>
              </a:rPr>
              <a:t>進む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縦スクロール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シューティング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です。</a:t>
            </a:r>
            <a:endParaRPr kumimoji="1" lang="ja-JP" altLang="en-US" sz="2400" dirty="0">
              <a:solidFill>
                <a:srgbClr val="00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" y="7825144"/>
            <a:ext cx="1826099" cy="19926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コンテンツ プレースホルダ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3" y="7825144"/>
            <a:ext cx="1816432" cy="198651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テキスト ボックス 6"/>
          <p:cNvSpPr txBox="1"/>
          <p:nvPr/>
        </p:nvSpPr>
        <p:spPr>
          <a:xfrm>
            <a:off x="1356119" y="7286491"/>
            <a:ext cx="2192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3</a:t>
            </a:r>
            <a:r>
              <a:rPr kumimoji="1" lang="ja-JP" altLang="en-US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方向ショット</a:t>
            </a:r>
            <a:endParaRPr kumimoji="1" lang="ja-JP" altLang="en-US" sz="2800" b="1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68635" y="7301924"/>
            <a:ext cx="124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ビーム</a:t>
            </a:r>
            <a:endParaRPr kumimoji="1" lang="ja-JP" altLang="en-US" sz="2800" b="1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795851" y="-3180"/>
            <a:ext cx="2960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『</a:t>
            </a:r>
            <a:r>
              <a:rPr lang="ja-JP" altLang="en-US" sz="4800" dirty="0" smtClean="0">
                <a:gradFill>
                  <a:gsLst>
                    <a:gs pos="0">
                      <a:srgbClr val="7030A0"/>
                    </a:gs>
                    <a:gs pos="73000">
                      <a:srgbClr val="FF0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魂首領</a:t>
            </a:r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』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96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6597</TotalTime>
  <Words>1886</Words>
  <Application>Microsoft Office PowerPoint</Application>
  <PresentationFormat>A4 210 x 297 mm</PresentationFormat>
  <Paragraphs>407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4" baseType="lpstr">
      <vt:lpstr>HGP行書体</vt:lpstr>
      <vt:lpstr>HG正楷書体-PRO</vt:lpstr>
      <vt:lpstr>ＭＳ Ｐゴシック</vt:lpstr>
      <vt:lpstr>Arial</vt:lpstr>
      <vt:lpstr>Bookman Old Style</vt:lpstr>
      <vt:lpstr>Rockwell</vt:lpstr>
      <vt:lpstr>Damask</vt:lpstr>
      <vt:lpstr>表紙</vt:lpstr>
      <vt:lpstr>目次</vt:lpstr>
      <vt:lpstr>自己紹介</vt:lpstr>
      <vt:lpstr>2年生作品</vt:lpstr>
      <vt:lpstr>PowerPoint プレゼンテーション</vt:lpstr>
      <vt:lpstr>2年生作品</vt:lpstr>
      <vt:lpstr>2年生作品</vt:lpstr>
      <vt:lpstr>PowerPoint プレゼンテーション</vt:lpstr>
      <vt:lpstr>2年生作品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イベント系　「ハッカソン」</vt:lpstr>
      <vt:lpstr>PowerPoint プレゼンテーション</vt:lpstr>
      <vt:lpstr>イベント系 「制作発表会」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自己紹介</dc:title>
  <dc:creator>gsp015</dc:creator>
  <cp:lastModifiedBy>gsp015</cp:lastModifiedBy>
  <cp:revision>310</cp:revision>
  <dcterms:created xsi:type="dcterms:W3CDTF">2020-11-09T06:43:56Z</dcterms:created>
  <dcterms:modified xsi:type="dcterms:W3CDTF">2021-10-18T08:43:31Z</dcterms:modified>
</cp:coreProperties>
</file>